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Legacy Unoptimized Architecture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Monthly Cloud Spend ($)</c:v>
                </c:pt>
                <c:pt idx="1">
                  <c:v>Annual GPU Compute ($)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45000</c:v>
                </c:pt>
                <c:pt idx="1">
                  <c:v>320000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Paroi High-Efficiency Architecture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Monthly Cloud Spend ($)</c:v>
                </c:pt>
                <c:pt idx="1">
                  <c:v>Annual GPU Compute ($)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15000</c:v>
                </c:pt>
                <c:pt idx="1">
                  <c:v>110000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t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P95 Latency (ms)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Python 3.12 (NumPy/Torch)</c:v>
                </c:pt>
                <c:pt idx="1">
                  <c:v>C++ 20 (OpenMP Multithreaded)</c:v>
                </c:pt>
                <c:pt idx="2">
                  <c:v>Rust 1.85 (AVX-512 SIMD)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25.4</c:v>
                </c:pt>
                <c:pt idx="1">
                  <c:v>3.8</c:v>
                </c:pt>
                <c:pt idx="2">
                  <c:v>0.48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A1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Thumbnail_Elegant_1_Apple_Minim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ransition spd="fast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A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914400"/>
            <a:ext cx="10728655" cy="5394960"/>
          </a:xfrm>
          <a:prstGeom prst="rect">
            <a:avLst/>
          </a:prstGeom>
          <a:solidFill>
            <a:srgbClr val="0E1628"/>
          </a:solidFill>
          <a:ln w="15240">
            <a:solidFill>
              <a:srgbClr val="23335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914400"/>
            <a:ext cx="146304" cy="5394960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" y="914400"/>
            <a:ext cx="10728655" cy="54864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43000" y="1234440"/>
            <a:ext cx="1463040" cy="1463040"/>
          </a:xfrm>
          <a:prstGeom prst="rect">
            <a:avLst/>
          </a:prstGeom>
          <a:solidFill>
            <a:srgbClr val="060A14"/>
          </a:solidFill>
          <a:ln w="2540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kish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432" y="1261872"/>
            <a:ext cx="1408176" cy="1408176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2834640" y="1234440"/>
            <a:ext cx="2615184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000" b="1">
                <a:solidFill>
                  <a:srgbClr val="00E5FF"/>
                </a:solidFill>
              </a:rPr>
              <a:t>PRINCIPAL AI SYSTEMS ARCHITECT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52160" y="1234440"/>
            <a:ext cx="1565452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000" b="1">
                <a:solidFill>
                  <a:srgbClr val="FBBF24"/>
                </a:solidFill>
              </a:rPr>
              <a:t>FOUNDER @ KOOMAI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34640" y="1691640"/>
            <a:ext cx="46634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FFFFFF"/>
                </a:solidFill>
              </a:rPr>
              <a:t>Kishor Kumar Paroi</a:t>
            </a:r>
          </a:p>
          <a:p>
            <a:pPr>
              <a:spcBef>
                <a:spcPts val="400"/>
              </a:spcBef>
            </a:pPr>
            <a:r>
              <a:rPr sz="1450" b="1">
                <a:solidFill>
                  <a:srgbClr val="00E5FF"/>
                </a:solidFill>
              </a:rPr>
              <a:t>Autonomous Agent Meshes · Sub-35ms Hybrid RAG · Distributed MLOps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2971800"/>
            <a:ext cx="63093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50">
                <a:solidFill>
                  <a:srgbClr val="CBD5E1"/>
                </a:solidFill>
              </a:rPr>
              <a:t>A battle-tested AI Systems Architect bridging mathematical rigor with distributed cloud infrastructure. Architect of enterprise systems across phi0.ai, Samsung AI Core, and kepi.ai—curtailing millions in operational compute while achieving 99.4% autonomous agent precision at scale.
Proven track record delivering end-to-end architectures from $0.00 zero-waste sandbox environments to multi-region Kubernetes clusters handling millions of requests with sub-millisecond Rust acceleration.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43000" y="5440680"/>
            <a:ext cx="4864608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50" b="1">
                <a:solidFill>
                  <a:srgbClr val="10F098"/>
                </a:solidFill>
              </a:rPr>
              <a:t>● OPEN TO STRATEGIC LEADERSHIP &amp; ADVISORY (WORLDWIDE REMOTE)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726679" y="1234440"/>
            <a:ext cx="3474720" cy="1078992"/>
          </a:xfrm>
          <a:prstGeom prst="rect">
            <a:avLst/>
          </a:prstGeom>
          <a:solidFill>
            <a:srgbClr val="060A14"/>
          </a:solidFill>
          <a:ln w="1524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26679" y="1234440"/>
            <a:ext cx="82296" cy="1078992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927848" y="1307592"/>
            <a:ext cx="3108960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BBF24"/>
                </a:solidFill>
              </a:rPr>
              <a:t>$1.4M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27848" y="1764792"/>
            <a:ext cx="31089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FFFFFF"/>
                </a:solidFill>
              </a:rPr>
              <a:t>Enterprise Contracts Won</a:t>
            </a:r>
          </a:p>
          <a:p>
            <a:r>
              <a:rPr sz="1050">
                <a:solidFill>
                  <a:srgbClr val="CBD5E1"/>
                </a:solidFill>
              </a:rPr>
              <a:t>Forward deployed 5 autonomous agent meshes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26679" y="2441448"/>
            <a:ext cx="3474720" cy="1078992"/>
          </a:xfrm>
          <a:prstGeom prst="rect">
            <a:avLst/>
          </a:prstGeom>
          <a:solidFill>
            <a:srgbClr val="060A14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726679" y="2441448"/>
            <a:ext cx="82296" cy="1078992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927848" y="2514600"/>
            <a:ext cx="3108960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0E5FF"/>
                </a:solidFill>
              </a:rPr>
              <a:t>&lt;35ms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27848" y="2971800"/>
            <a:ext cx="31089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FFFFFF"/>
                </a:solidFill>
              </a:rPr>
              <a:t>Hybrid RAG P95 Latency</a:t>
            </a:r>
          </a:p>
          <a:p>
            <a:r>
              <a:rPr sz="1050">
                <a:solidFill>
                  <a:srgbClr val="CBD5E1"/>
                </a:solidFill>
              </a:rPr>
              <a:t>Curtailed hallucinations by 46% via ONNX reranking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26679" y="3648456"/>
            <a:ext cx="3474720" cy="1078992"/>
          </a:xfrm>
          <a:prstGeom prst="rect">
            <a:avLst/>
          </a:prstGeom>
          <a:solidFill>
            <a:srgbClr val="060A14"/>
          </a:solidFill>
          <a:ln w="1524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726679" y="3648456"/>
            <a:ext cx="82296" cy="1078992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27848" y="3721608"/>
            <a:ext cx="3108960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A855F7"/>
                </a:solidFill>
              </a:rPr>
              <a:t>50x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27848" y="4178808"/>
            <a:ext cx="31089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FFFFFF"/>
                </a:solidFill>
              </a:rPr>
              <a:t>SIMD Rust Acceleration</a:t>
            </a:r>
          </a:p>
          <a:p>
            <a:r>
              <a:rPr sz="1050">
                <a:solidFill>
                  <a:srgbClr val="CBD5E1"/>
                </a:solidFill>
              </a:rPr>
              <a:t>&lt;0.5ms vector scoring, -64% CPU overhead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726679" y="4855464"/>
            <a:ext cx="3474720" cy="1078992"/>
          </a:xfrm>
          <a:prstGeom prst="rect">
            <a:avLst/>
          </a:prstGeom>
          <a:solidFill>
            <a:srgbClr val="060A14"/>
          </a:solidFill>
          <a:ln w="1524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726679" y="4855464"/>
            <a:ext cx="82296" cy="1078992"/>
          </a:xfrm>
          <a:prstGeom prst="rect">
            <a:avLst/>
          </a:prstGeom>
          <a:solidFill>
            <a:srgbClr val="10F0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927848" y="4928616"/>
            <a:ext cx="3108960" cy="475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0F098"/>
                </a:solidFill>
              </a:rPr>
              <a:t>99.4%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27848" y="5385816"/>
            <a:ext cx="31089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FFFFFF"/>
                </a:solidFill>
              </a:rPr>
              <a:t>Multi-Agent Completion</a:t>
            </a:r>
          </a:p>
          <a:p>
            <a:r>
              <a:rPr sz="1050">
                <a:solidFill>
                  <a:srgbClr val="CBD5E1"/>
                </a:solidFill>
              </a:rPr>
              <a:t>LangGraph cyclic state machines with FastMCP</a:t>
            </a:r>
          </a:p>
        </p:txBody>
      </p:sp>
    </p:spTree>
  </p:cSld>
  <p:clrMapOvr>
    <a:masterClrMapping/>
  </p:clrMapOvr>
  <p:transition spd="fast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A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347472"/>
            <a:ext cx="1997049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50" b="1">
                <a:solidFill>
                  <a:srgbClr val="00E5FF"/>
                </a:solidFill>
              </a:rPr>
              <a:t>● STRATEGIC FOUNDATION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49840" y="347472"/>
            <a:ext cx="131033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CBD5E1"/>
                </a:solidFill>
              </a:rPr>
              <a:t>02 /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76656"/>
            <a:ext cx="10728655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Executive Systems Thesis: Engineering Predictable, Sub-Millisecond AI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298448"/>
            <a:ext cx="2377440" cy="36576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108960" y="1298448"/>
            <a:ext cx="8351215" cy="18288"/>
          </a:xfrm>
          <a:prstGeom prst="rect">
            <a:avLst/>
          </a:prstGeom>
          <a:solidFill>
            <a:srgbClr val="243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508760"/>
            <a:ext cx="3337560" cy="4846320"/>
          </a:xfrm>
          <a:prstGeom prst="rect">
            <a:avLst/>
          </a:prstGeom>
          <a:solidFill>
            <a:srgbClr val="0E1628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1508760"/>
            <a:ext cx="3337560" cy="73152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60120" y="1673351"/>
            <a:ext cx="1474012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00E5FF"/>
                </a:solidFill>
              </a:rPr>
              <a:t>🤖 AGENTIC SWARMS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020824"/>
            <a:ext cx="2880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00E5FF"/>
                </a:solidFill>
              </a:rPr>
              <a:t>Autonomous Multi-Agent Meshes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386584"/>
            <a:ext cx="2880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Decentralized Cognitive Systems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0120" y="2715768"/>
            <a:ext cx="288036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2752344"/>
            <a:ext cx="26974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✦ 99.4% TASK COMPLETION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3172968"/>
            <a:ext cx="2880360" cy="3044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Cyclic LangGraph Orchestration:</a:t>
            </a:r>
            <a:r>
              <a:rPr sz="1100">
                <a:solidFill>
                  <a:srgbClr val="CBD5E1"/>
                </a:solidFill>
              </a:rPr>
              <a:t> Multi-agent meshes with supervisor fallbacks and human-in-the-loop checkpoints.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Model Context Protocol:</a:t>
            </a:r>
            <a:r>
              <a:rPr sz="1100">
                <a:solidFill>
                  <a:srgbClr val="CBD5E1"/>
                </a:solidFill>
              </a:rPr>
              <a:t> Standardized FastMCP sandboxed execution for external APIs and enterprise SQL engines.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Deterministic Guardrails:</a:t>
            </a:r>
            <a:r>
              <a:rPr sz="1100">
                <a:solidFill>
                  <a:srgbClr val="CBD5E1"/>
                </a:solidFill>
              </a:rPr>
              <a:t> Dual-layer defense with NeMo Guardrails and BotShield WAF to prevent model drift.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Semantic Routing Layer:</a:t>
            </a:r>
            <a:r>
              <a:rPr sz="1100">
                <a:solidFill>
                  <a:srgbClr val="CBD5E1"/>
                </a:solidFill>
              </a:rPr>
              <a:t> &lt;50ms Portkey semantic cache cutting token consumption by 34%.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25696" y="1508760"/>
            <a:ext cx="3337560" cy="4846320"/>
          </a:xfrm>
          <a:prstGeom prst="rect">
            <a:avLst/>
          </a:prstGeom>
          <a:solidFill>
            <a:srgbClr val="0E1628"/>
          </a:solidFill>
          <a:ln w="1524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425696" y="1508760"/>
            <a:ext cx="3337560" cy="73152"/>
          </a:xfrm>
          <a:prstGeom prst="rect">
            <a:avLst/>
          </a:prstGeom>
          <a:solidFill>
            <a:srgbClr val="10F0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4654296" y="1673351"/>
            <a:ext cx="1773936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10F098"/>
                </a:solidFill>
              </a:rPr>
              <a:t>⚡ SUB-35MS RETRIEVAL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54296" y="2020824"/>
            <a:ext cx="2880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10F098"/>
                </a:solidFill>
              </a:rPr>
              <a:t>Sub-Millisecond &amp; Hybrid RAG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54296" y="2386584"/>
            <a:ext cx="2880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Ultra-Low-Latency Information Retrieval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54296" y="2715768"/>
            <a:ext cx="288036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745736" y="2752344"/>
            <a:ext cx="26974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✦ 46% ERROR REDUCTION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54296" y="3172968"/>
            <a:ext cx="2880360" cy="3044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Two-Stage Retrieval Cascade:</a:t>
            </a:r>
            <a:r>
              <a:rPr sz="1100">
                <a:solidFill>
                  <a:srgbClr val="CBD5E1"/>
                </a:solidFill>
              </a:rPr>
              <a:t> Dense vector retrieval (Qdrant HNSW) fused with sparse lexical BM25.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Cross-Encoder Re-Ranking:</a:t>
            </a:r>
            <a:r>
              <a:rPr sz="1100">
                <a:solidFill>
                  <a:srgbClr val="CBD5E1"/>
                </a:solidFill>
              </a:rPr>
              <a:t> Local ONNX FlashRank runtime delivering sub-35ms P95 query re-ranking.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Mathematical Grounding:</a:t>
            </a:r>
            <a:r>
              <a:rPr sz="1100">
                <a:solidFill>
                  <a:srgbClr val="CBD5E1"/>
                </a:solidFill>
              </a:rPr>
              <a:t> RAGAS automated evaluation harness ensuring &gt;0.92 context recall.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Zero-Copy Streaming:</a:t>
            </a:r>
            <a:r>
              <a:rPr sz="1100">
                <a:solidFill>
                  <a:srgbClr val="CBD5E1"/>
                </a:solidFill>
              </a:rPr>
              <a:t> Direct-to-client token multiplexing curtails Time-to-First-Token under 140ms.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119872" y="1508760"/>
            <a:ext cx="3337560" cy="4846320"/>
          </a:xfrm>
          <a:prstGeom prst="rect">
            <a:avLst/>
          </a:prstGeom>
          <a:solidFill>
            <a:srgbClr val="0E1628"/>
          </a:solidFill>
          <a:ln w="1524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119872" y="1508760"/>
            <a:ext cx="3337560" cy="73152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348472" y="1673351"/>
            <a:ext cx="1848916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FBBF24"/>
                </a:solidFill>
              </a:rPr>
              <a:t>🏛️ SCALABLE DATA MESH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8472" y="2020824"/>
            <a:ext cx="2880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FBBF24"/>
                </a:solidFill>
              </a:rPr>
              <a:t>Medallion Lakehouse &amp; MLOps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48472" y="2386584"/>
            <a:ext cx="2880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Petabyte-Scale Data Foundation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348472" y="2715768"/>
            <a:ext cx="288036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439912" y="2752344"/>
            <a:ext cx="26974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✦ $18K/MO COMPUTE SAVED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48472" y="3172968"/>
            <a:ext cx="2880360" cy="3044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Modern Lakehouse Pipeline:</a:t>
            </a:r>
            <a:r>
              <a:rPr sz="1100">
                <a:solidFill>
                  <a:srgbClr val="CBD5E1"/>
                </a:solidFill>
              </a:rPr>
              <a:t> PySpark Delta Lake medallion architecture (Bronze, Silver, Gold SCD-2).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Continuous Fine-Tuning:</a:t>
            </a:r>
            <a:r>
              <a:rPr sz="1100">
                <a:solidFill>
                  <a:srgbClr val="CBD5E1"/>
                </a:solidFill>
              </a:rPr>
              <a:t> vLLM Multi-LoRA serving and DeepSpeed ZeRO-3 distributed training pipelines.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Enterprise GitOps CI/CD:</a:t>
            </a:r>
            <a:r>
              <a:rPr sz="1100">
                <a:solidFill>
                  <a:srgbClr val="CBD5E1"/>
                </a:solidFill>
              </a:rPr>
              <a:t> Automated ArgoCD and KEDA autoscaling deployments with $0 teardown.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Zero-Trust Observability:</a:t>
            </a:r>
            <a:r>
              <a:rPr sz="1100">
                <a:solidFill>
                  <a:srgbClr val="CBD5E1"/>
                </a:solidFill>
              </a:rPr>
              <a:t> End-to-end OpenTelemetry and Arize Phoenix distributed tracing.</a:t>
            </a:r>
          </a:p>
        </p:txBody>
      </p:sp>
    </p:spTree>
  </p:cSld>
  <p:clrMapOvr>
    <a:masterClrMapping/>
  </p:clrMapOvr>
  <p:transition spd="fast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A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347472"/>
            <a:ext cx="1922068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50" b="1">
                <a:solidFill>
                  <a:srgbClr val="00E5FF"/>
                </a:solidFill>
              </a:rPr>
              <a:t>● VERIFIED BENCHMARKS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49840" y="347472"/>
            <a:ext cx="131033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CBD5E1"/>
                </a:solidFill>
              </a:rPr>
              <a:t>03 /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76656"/>
            <a:ext cx="10728655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Executive Telemetry Wall: Quantified Production Performance &amp; Cost Slashed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298448"/>
            <a:ext cx="2377440" cy="36576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108960" y="1298448"/>
            <a:ext cx="8351215" cy="18288"/>
          </a:xfrm>
          <a:prstGeom prst="rect">
            <a:avLst/>
          </a:prstGeom>
          <a:solidFill>
            <a:srgbClr val="243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508760"/>
            <a:ext cx="2560320" cy="1371600"/>
          </a:xfrm>
          <a:prstGeom prst="rect">
            <a:avLst/>
          </a:prstGeom>
          <a:solidFill>
            <a:srgbClr val="0E1628"/>
          </a:solidFill>
          <a:ln w="1524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1508760"/>
            <a:ext cx="2560320" cy="73152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6112" y="1627632"/>
            <a:ext cx="2231136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BBF24"/>
                </a:solidFill>
              </a:rPr>
              <a:t>$1.4M ARR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6112" y="2148840"/>
            <a:ext cx="2231136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FFFFFF"/>
                </a:solidFill>
              </a:rPr>
              <a:t>Enterprise Deployments Won</a:t>
            </a:r>
          </a:p>
          <a:p>
            <a:r>
              <a:rPr sz="1050">
                <a:solidFill>
                  <a:srgbClr val="CBD5E1"/>
                </a:solidFill>
              </a:rPr>
              <a:t>5 Forward-Deployed Agents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53688" y="1508760"/>
            <a:ext cx="2560320" cy="1371600"/>
          </a:xfrm>
          <a:prstGeom prst="rect">
            <a:avLst/>
          </a:prstGeom>
          <a:solidFill>
            <a:srgbClr val="0E1628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453688" y="1508760"/>
            <a:ext cx="2560320" cy="73152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18280" y="1627632"/>
            <a:ext cx="2231136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00E5FF"/>
                </a:solidFill>
              </a:rPr>
              <a:t>&lt;35ms P95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18280" y="2148840"/>
            <a:ext cx="2231136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FFFFFF"/>
                </a:solidFill>
              </a:rPr>
              <a:t>Hybrid RAG Latency</a:t>
            </a:r>
          </a:p>
          <a:p>
            <a:r>
              <a:rPr sz="1050">
                <a:solidFill>
                  <a:srgbClr val="CBD5E1"/>
                </a:solidFill>
              </a:rPr>
              <a:t>ONNX FlashRank Re-ranking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75857" y="1508760"/>
            <a:ext cx="2560320" cy="1371600"/>
          </a:xfrm>
          <a:prstGeom prst="rect">
            <a:avLst/>
          </a:prstGeom>
          <a:solidFill>
            <a:srgbClr val="0E1628"/>
          </a:solidFill>
          <a:ln w="1524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175857" y="1508760"/>
            <a:ext cx="2560320" cy="73152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0449" y="1627632"/>
            <a:ext cx="2231136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A855F7"/>
                </a:solidFill>
              </a:rPr>
              <a:t>50x Speedup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0449" y="2148840"/>
            <a:ext cx="2231136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FFFFFF"/>
                </a:solidFill>
              </a:rPr>
              <a:t>Rust SIMD Vector Scoring</a:t>
            </a:r>
          </a:p>
          <a:p>
            <a:r>
              <a:rPr sz="1050">
                <a:solidFill>
                  <a:srgbClr val="CBD5E1"/>
                </a:solidFill>
              </a:rPr>
              <a:t>AVX-512 Zero-Copy Engine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898026" y="1508760"/>
            <a:ext cx="2560320" cy="1371600"/>
          </a:xfrm>
          <a:prstGeom prst="rect">
            <a:avLst/>
          </a:prstGeom>
          <a:solidFill>
            <a:srgbClr val="0E1628"/>
          </a:solidFill>
          <a:ln w="1524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898026" y="1508760"/>
            <a:ext cx="2560320" cy="73152"/>
          </a:xfrm>
          <a:prstGeom prst="rect">
            <a:avLst/>
          </a:prstGeom>
          <a:solidFill>
            <a:srgbClr val="10F0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062618" y="1627632"/>
            <a:ext cx="2231136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10F098"/>
                </a:solidFill>
              </a:rPr>
              <a:t>99.4%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62618" y="2148840"/>
            <a:ext cx="2231136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FFFFFF"/>
                </a:solidFill>
              </a:rPr>
              <a:t>Multi-Agent Precision</a:t>
            </a:r>
          </a:p>
          <a:p>
            <a:r>
              <a:rPr sz="1050">
                <a:solidFill>
                  <a:srgbClr val="CBD5E1"/>
                </a:solidFill>
              </a:rPr>
              <a:t>LangGraph Cyclic Supervisor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31520" y="3063240"/>
            <a:ext cx="5120640" cy="3291840"/>
          </a:xfrm>
          <a:prstGeom prst="rect">
            <a:avLst/>
          </a:prstGeom>
          <a:solidFill>
            <a:srgbClr val="0E1628"/>
          </a:solidFill>
          <a:ln w="1524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31520" y="3063240"/>
            <a:ext cx="5120640" cy="73152"/>
          </a:xfrm>
          <a:prstGeom prst="rect">
            <a:avLst/>
          </a:prstGeom>
          <a:solidFill>
            <a:srgbClr val="10F0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60120" y="3200400"/>
            <a:ext cx="4663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10F098"/>
                </a:solidFill>
              </a:rPr>
              <a:t>📊 Cloud Spend Slashed by 67% (Native Benchmark)</a:t>
            </a:r>
          </a:p>
        </p:txBody>
      </p:sp>
      <p:graphicFrame>
        <p:nvGraphicFramePr>
          <p:cNvPr id="26" name="Chart 25"/>
          <p:cNvGraphicFramePr>
            <a:graphicFrameLocks noGrp="1"/>
          </p:cNvGraphicFramePr>
          <p:nvPr/>
        </p:nvGraphicFramePr>
        <p:xfrm>
          <a:off x="960120" y="3611880"/>
          <a:ext cx="4663440" cy="26060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7" name="Rectangle 26"/>
          <p:cNvSpPr/>
          <p:nvPr/>
        </p:nvSpPr>
        <p:spPr>
          <a:xfrm>
            <a:off x="6080760" y="3063240"/>
            <a:ext cx="5376672" cy="1572768"/>
          </a:xfrm>
          <a:prstGeom prst="rect">
            <a:avLst/>
          </a:prstGeom>
          <a:solidFill>
            <a:srgbClr val="0E1628"/>
          </a:solidFill>
          <a:ln w="1524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080760" y="3063240"/>
            <a:ext cx="5376672" cy="73152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309360" y="3227832"/>
            <a:ext cx="1623974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FBBF24"/>
                </a:solidFill>
              </a:rPr>
              <a:t>💰 FINANCIAL IMPACT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09360" y="3575304"/>
            <a:ext cx="4919472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FBBF24"/>
                </a:solidFill>
              </a:rPr>
              <a:t>Snowflake &amp; Delta Lake Optimization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09360" y="3941064"/>
            <a:ext cx="4919472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Slashed query compute from $24,000 to $6,000/month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09360" y="4270248"/>
            <a:ext cx="4919472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306824"/>
            <a:ext cx="4736592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✦ $18,000/MONTH DIRECT CASH SAVINGS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27448"/>
            <a:ext cx="4919472" cy="-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Clustering Keys:</a:t>
            </a:r>
            <a:r>
              <a:rPr sz="1100">
                <a:solidFill>
                  <a:srgbClr val="CBD5E1"/>
                </a:solidFill>
              </a:rPr>
              <a:t> Re-partitioned high-cardinality tables reducing full-table scans by 78%.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Materialized Views:</a:t>
            </a:r>
            <a:r>
              <a:rPr sz="1100">
                <a:solidFill>
                  <a:srgbClr val="CBD5E1"/>
                </a:solidFill>
              </a:rPr>
              <a:t> Cached continuous aggregations for sub-second executive dashboards.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080760" y="4773168"/>
            <a:ext cx="5376672" cy="1572768"/>
          </a:xfrm>
          <a:prstGeom prst="rect">
            <a:avLst/>
          </a:prstGeom>
          <a:solidFill>
            <a:srgbClr val="0E1628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080760" y="4773168"/>
            <a:ext cx="5376672" cy="73152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6309360" y="4937759"/>
            <a:ext cx="1848916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00E5FF"/>
                </a:solidFill>
              </a:rPr>
              <a:t>⚡ HARDWARE EFFICIENCY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09360" y="5285231"/>
            <a:ext cx="4919472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00E5FF"/>
                </a:solidFill>
              </a:rPr>
              <a:t>vLLM Dynamic Multi-LoRA Multiplexing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09360" y="5650992"/>
            <a:ext cx="4919472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Reduced dedicated GPU instances from 8x A100 to 2x A100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5980176"/>
            <a:ext cx="4919472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400800" y="6016752"/>
            <a:ext cx="4736592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✦ -68% CLOUD GPU OPERATIONAL EXPENDITURE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309360" y="6437376"/>
            <a:ext cx="4919472" cy="-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Dynamic LoRA Swap:</a:t>
            </a:r>
            <a:r>
              <a:rPr sz="1100">
                <a:solidFill>
                  <a:srgbClr val="CBD5E1"/>
                </a:solidFill>
              </a:rPr>
              <a:t> Hot-swapped specialized fine-tuned adapters on a single vLLM server.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Continuous Batching:</a:t>
            </a:r>
            <a:r>
              <a:rPr sz="1100">
                <a:solidFill>
                  <a:srgbClr val="CBD5E1"/>
                </a:solidFill>
              </a:rPr>
              <a:t> Maximized GPU Tensor Core saturation to 91% under heavy traffic.</a:t>
            </a:r>
          </a:p>
        </p:txBody>
      </p:sp>
    </p:spTree>
  </p:cSld>
  <p:clrMapOvr>
    <a:masterClrMapping/>
  </p:clrMapOvr>
  <p:transition spd="fast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A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347472"/>
            <a:ext cx="2072030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50" b="1">
                <a:solidFill>
                  <a:srgbClr val="00E5FF"/>
                </a:solidFill>
              </a:rPr>
              <a:t>● PRODUCTION CASE STUDY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49840" y="347472"/>
            <a:ext cx="131033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CBD5E1"/>
                </a:solidFill>
              </a:rPr>
              <a:t>04 /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76656"/>
            <a:ext cx="10728655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Founder Showcase: Scaling KoomAI to $24K MRR with Sub-150ms WebRTC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298448"/>
            <a:ext cx="2377440" cy="36576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108960" y="1298448"/>
            <a:ext cx="8351215" cy="18288"/>
          </a:xfrm>
          <a:prstGeom prst="rect">
            <a:avLst/>
          </a:prstGeom>
          <a:solidFill>
            <a:srgbClr val="243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508760"/>
            <a:ext cx="5120640" cy="2359152"/>
          </a:xfrm>
          <a:prstGeom prst="rect">
            <a:avLst/>
          </a:prstGeom>
          <a:solidFill>
            <a:srgbClr val="0E1628"/>
          </a:solidFill>
          <a:ln w="1524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1508760"/>
            <a:ext cx="5120640" cy="73152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60120" y="1673351"/>
            <a:ext cx="2598724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FBBF24"/>
                </a:solidFill>
              </a:rPr>
              <a:t>🚀 $24K MRR FOUNDER ARCHITECTURE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020824"/>
            <a:ext cx="46634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FBBF24"/>
                </a:solidFill>
              </a:rPr>
              <a:t>Autonomous Voice Receptionist Mesh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386584"/>
            <a:ext cx="4663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Real-time bidirectional AI voice agent handling peak booking surges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0120" y="2715768"/>
            <a:ext cx="466344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2752344"/>
            <a:ext cx="448055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★ 99.4% BOOKING ACCURACY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3172968"/>
            <a:ext cx="4663440" cy="557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Sub-150ms Audio Pipeline:</a:t>
            </a:r>
            <a:r>
              <a:rPr sz="1100">
                <a:solidFill>
                  <a:srgbClr val="CBD5E1"/>
                </a:solidFill>
              </a:rPr>
              <a:t> Integrated LiveKit WebRTC with Deepgram Nova-2 streaming STT.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Dynamic Tool Calling:</a:t>
            </a:r>
            <a:r>
              <a:rPr sz="1100">
                <a:solidFill>
                  <a:srgbClr val="CBD5E1"/>
                </a:solidFill>
              </a:rPr>
              <a:t> LangGraph agent checks PostgreSQL availability &amp; books reservations in 200ms.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Deterministic Recovery:</a:t>
            </a:r>
            <a:r>
              <a:rPr sz="1100">
                <a:solidFill>
                  <a:srgbClr val="CBD5E1"/>
                </a:solidFill>
              </a:rPr>
              <a:t> Dual fallback mechanism recovers dropped sockets with zero user disruption.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4005072"/>
            <a:ext cx="5120640" cy="2359152"/>
          </a:xfrm>
          <a:prstGeom prst="rect">
            <a:avLst/>
          </a:prstGeom>
          <a:solidFill>
            <a:srgbClr val="0E1628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31520" y="4005072"/>
            <a:ext cx="5120640" cy="73152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960120" y="4169663"/>
            <a:ext cx="2148840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00E5FF"/>
                </a:solidFill>
              </a:rPr>
              <a:t>🛡️ MULTI-TENANT ISOLATION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4517136"/>
            <a:ext cx="46634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00E5FF"/>
                </a:solidFill>
              </a:rPr>
              <a:t>Full-Stack Multi-Tenant Cloud Core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4882896"/>
            <a:ext cx="4663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Secure isolation across multi-location enterprise customers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60120" y="5212080"/>
            <a:ext cx="466344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51560" y="5248656"/>
            <a:ext cx="448055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⚡ SUB-150ms VOICE LATENCY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0120" y="5669280"/>
            <a:ext cx="4663440" cy="5577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Row-Level Security:</a:t>
            </a:r>
            <a:r>
              <a:rPr sz="1100">
                <a:solidFill>
                  <a:srgbClr val="CBD5E1"/>
                </a:solidFill>
              </a:rPr>
              <a:t> Strict tenant isolation via PostgreSQL RLS and signed JWT authentication.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Zero-Egress Audio Buffering:</a:t>
            </a:r>
            <a:r>
              <a:rPr sz="1100">
                <a:solidFill>
                  <a:srgbClr val="CBD5E1"/>
                </a:solidFill>
              </a:rPr>
              <a:t> In-memory circular audio buffers preventing data leakage.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Multi-Cloud Deploy:</a:t>
            </a:r>
            <a:r>
              <a:rPr sz="1100">
                <a:solidFill>
                  <a:srgbClr val="CBD5E1"/>
                </a:solidFill>
              </a:rPr>
              <a:t> Containerized Docker Swarm &amp; Kubernetes with automated canary rollouts.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80760" y="1508760"/>
            <a:ext cx="5376672" cy="4846320"/>
          </a:xfrm>
          <a:prstGeom prst="rect">
            <a:avLst/>
          </a:prstGeom>
          <a:solidFill>
            <a:srgbClr val="0E1628"/>
          </a:solidFill>
          <a:ln w="1524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080760" y="1508760"/>
            <a:ext cx="5376672" cy="73152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01_architecture_flo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2103120"/>
            <a:ext cx="5102352" cy="347472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309360" y="1645919"/>
            <a:ext cx="4919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FBBF24"/>
                </a:solidFill>
              </a:rPr>
              <a:t>📐 KoomAI End-to-End Distributed Architecture Flow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5806440"/>
            <a:ext cx="3439972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50" b="1">
                <a:solidFill>
                  <a:srgbClr val="FBBF24"/>
                </a:solidFill>
              </a:rPr>
              <a:t>● WEBRTC + DEEPGRAM + LANGGRAPH + FASTAPI</a:t>
            </a:r>
          </a:p>
        </p:txBody>
      </p:sp>
    </p:spTree>
  </p:cSld>
  <p:clrMapOvr>
    <a:masterClrMapping/>
  </p:clrMapOvr>
  <p:transition spd="fast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A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347472"/>
            <a:ext cx="1997049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50" b="1">
                <a:solidFill>
                  <a:srgbClr val="00E5FF"/>
                </a:solidFill>
              </a:rPr>
              <a:t>● SECURITY &amp; RETRIEVAL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49840" y="347472"/>
            <a:ext cx="131033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CBD5E1"/>
                </a:solidFill>
              </a:rPr>
              <a:t>05 /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76656"/>
            <a:ext cx="10728655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Enterprise AI Security &amp; Sub-35ms Hybrid RAG Engine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298448"/>
            <a:ext cx="2377440" cy="36576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108960" y="1298448"/>
            <a:ext cx="8351215" cy="18288"/>
          </a:xfrm>
          <a:prstGeom prst="rect">
            <a:avLst/>
          </a:prstGeom>
          <a:solidFill>
            <a:srgbClr val="243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508760"/>
            <a:ext cx="5120640" cy="2359152"/>
          </a:xfrm>
          <a:prstGeom prst="rect">
            <a:avLst/>
          </a:prstGeom>
          <a:solidFill>
            <a:srgbClr val="0E1628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1508760"/>
            <a:ext cx="5120640" cy="73152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60120" y="1673351"/>
            <a:ext cx="1773936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00E5FF"/>
                </a:solidFill>
              </a:rPr>
              <a:t>⚡ SUB-35MS RETRIEVAL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020824"/>
            <a:ext cx="46634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00E5FF"/>
                </a:solidFill>
              </a:rPr>
              <a:t>Multi-Stage Hybrid RAG Cascade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386584"/>
            <a:ext cx="4663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Dense HNSW vector search fused with sparse BM25 and ONNX FlashRank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0120" y="2715768"/>
            <a:ext cx="466344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2752344"/>
            <a:ext cx="448055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✦ 46% HALLUCINATION REDUCTION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3172968"/>
            <a:ext cx="4663440" cy="557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Dense + Sparse Fusion:</a:t>
            </a:r>
            <a:r>
              <a:rPr sz="1100">
                <a:solidFill>
                  <a:srgbClr val="CBD5E1"/>
                </a:solidFill>
              </a:rPr>
              <a:t> Reciprocal Rank Fusion (RRF) combining semantic embeddings and exact lexical tokens.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Sub-35ms ONNX Reranking:</a:t>
            </a:r>
            <a:r>
              <a:rPr sz="1100">
                <a:solidFill>
                  <a:srgbClr val="CBD5E1"/>
                </a:solidFill>
              </a:rPr>
              <a:t> FlashRank local cross-encoder achieves 46% hallucination reduction.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Context Window Optimization:</a:t>
            </a:r>
            <a:r>
              <a:rPr sz="1100">
                <a:solidFill>
                  <a:srgbClr val="CBD5E1"/>
                </a:solidFill>
              </a:rPr>
              <a:t> Token compression reducing LLM prompt cost by 42% per query.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4005072"/>
            <a:ext cx="5120640" cy="2359152"/>
          </a:xfrm>
          <a:prstGeom prst="rect">
            <a:avLst/>
          </a:prstGeom>
          <a:solidFill>
            <a:srgbClr val="0E1628"/>
          </a:solidFill>
          <a:ln w="15240">
            <a:solidFill>
              <a:srgbClr val="FB71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31520" y="4005072"/>
            <a:ext cx="5120640" cy="73152"/>
          </a:xfrm>
          <a:prstGeom prst="rect">
            <a:avLst/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960120" y="4169663"/>
            <a:ext cx="2073859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FB71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FB7185"/>
                </a:solidFill>
              </a:rPr>
              <a:t>🛡️ ZERO-TRUST COMPLIANCE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4517136"/>
            <a:ext cx="46634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FB7185"/>
                </a:solidFill>
              </a:rPr>
              <a:t>Zero-Trust LLM Defense Architecture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4882896"/>
            <a:ext cx="4663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Defense-in-depth preventing prompt injections and data poisoning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60120" y="5212080"/>
            <a:ext cx="466344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FB71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51560" y="5248656"/>
            <a:ext cx="448055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🔒 100% PII COMPLIANCE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0120" y="5669280"/>
            <a:ext cx="4663440" cy="5577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FB7185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PyRIT Red-Teaming:</a:t>
            </a:r>
            <a:r>
              <a:rPr sz="1100">
                <a:solidFill>
                  <a:srgbClr val="CBD5E1"/>
                </a:solidFill>
              </a:rPr>
              <a:t> Automated vulnerability scanner covering OWASP LLM Top 10 exploits.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7185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Presidio PII Anonymization:</a:t>
            </a:r>
            <a:r>
              <a:rPr sz="1100">
                <a:solidFill>
                  <a:srgbClr val="CBD5E1"/>
                </a:solidFill>
              </a:rPr>
              <a:t> Real-time redaction of SSNs, credit cards, and confidential tokens.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7185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NeMo Guardrails:</a:t>
            </a:r>
            <a:r>
              <a:rPr sz="1100">
                <a:solidFill>
                  <a:srgbClr val="CBD5E1"/>
                </a:solidFill>
              </a:rPr>
              <a:t> Deterministic rails enforcing strict behavioral safety contracts.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80760" y="1508760"/>
            <a:ext cx="5376672" cy="4846320"/>
          </a:xfrm>
          <a:prstGeom prst="rect">
            <a:avLst/>
          </a:prstGeom>
          <a:solidFill>
            <a:srgbClr val="0E1628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080760" y="1508760"/>
            <a:ext cx="5376672" cy="73152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07_hybrid_reranker_cascad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2103120"/>
            <a:ext cx="5102352" cy="347472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309360" y="1645919"/>
            <a:ext cx="4919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0E5FF"/>
                </a:solidFill>
              </a:rPr>
              <a:t>📐 Multi-Stage Hybrid Reranker Cascade Architecture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5806440"/>
            <a:ext cx="3589934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50" b="1">
                <a:solidFill>
                  <a:srgbClr val="00E5FF"/>
                </a:solidFill>
              </a:rPr>
              <a:t>● HNSW DENSE + BM25 SPARSE + ONNX FLASHRANK</a:t>
            </a:r>
          </a:p>
        </p:txBody>
      </p:sp>
    </p:spTree>
  </p:cSld>
  <p:clrMapOvr>
    <a:masterClrMapping/>
  </p:clrMapOvr>
  <p:transition spd="fast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A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347472"/>
            <a:ext cx="1697126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50" b="1">
                <a:solidFill>
                  <a:srgbClr val="00E5FF"/>
                </a:solidFill>
              </a:rPr>
              <a:t>● DATA &amp; LAKEHOUSE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49840" y="347472"/>
            <a:ext cx="131033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CBD5E1"/>
                </a:solidFill>
              </a:rPr>
              <a:t>06 /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76656"/>
            <a:ext cx="10728655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Enterprise Medallion Lakehouse: 10M+ Records at $18K/Mo Compute Savings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298448"/>
            <a:ext cx="2377440" cy="36576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108960" y="1298448"/>
            <a:ext cx="8351215" cy="18288"/>
          </a:xfrm>
          <a:prstGeom prst="rect">
            <a:avLst/>
          </a:prstGeom>
          <a:solidFill>
            <a:srgbClr val="243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508760"/>
            <a:ext cx="5120640" cy="2359152"/>
          </a:xfrm>
          <a:prstGeom prst="rect">
            <a:avLst/>
          </a:prstGeom>
          <a:solidFill>
            <a:srgbClr val="0E1628"/>
          </a:solidFill>
          <a:ln w="1524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1508760"/>
            <a:ext cx="5120640" cy="73152"/>
          </a:xfrm>
          <a:prstGeom prst="rect">
            <a:avLst/>
          </a:prstGeom>
          <a:solidFill>
            <a:srgbClr val="10F0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60120" y="1673351"/>
            <a:ext cx="2148840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10F098"/>
                </a:solidFill>
              </a:rPr>
              <a:t>🏛️ MEDALLION ARCHITECTURE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020824"/>
            <a:ext cx="46634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10F098"/>
                </a:solidFill>
              </a:rPr>
              <a:t>Delta Lake Medallion Architecture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386584"/>
            <a:ext cx="4663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Scalable PySpark transformation engine processing Bronze to Gold SCD-2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0120" y="2715768"/>
            <a:ext cx="466344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2752344"/>
            <a:ext cx="448055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✦ 10,000,000+ RECORDS PROCESSED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3172968"/>
            <a:ext cx="4663440" cy="557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ACID Transactions:</a:t>
            </a:r>
            <a:r>
              <a:rPr sz="1100">
                <a:solidFill>
                  <a:srgbClr val="CBD5E1"/>
                </a:solidFill>
              </a:rPr>
              <a:t> Guarantees consistency across concurrent write operations on Cloud Storage.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dbt Transformation Models:</a:t>
            </a:r>
            <a:r>
              <a:rPr sz="1100">
                <a:solidFill>
                  <a:srgbClr val="CBD5E1"/>
                </a:solidFill>
              </a:rPr>
              <a:t> 45+ modular SQL models enforcing strict schema contracts.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Debezium CDC:</a:t>
            </a:r>
            <a:r>
              <a:rPr sz="1100">
                <a:solidFill>
                  <a:srgbClr val="CBD5E1"/>
                </a:solidFill>
              </a:rPr>
              <a:t> Zero-latency Change Data Capture streaming PostgreSQL changes to Kafka.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4005072"/>
            <a:ext cx="5120640" cy="2359152"/>
          </a:xfrm>
          <a:prstGeom prst="rect">
            <a:avLst/>
          </a:prstGeom>
          <a:solidFill>
            <a:srgbClr val="0E1628"/>
          </a:solidFill>
          <a:ln w="1524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31520" y="4005072"/>
            <a:ext cx="5120640" cy="73152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960120" y="4169663"/>
            <a:ext cx="1548993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FBBF24"/>
                </a:solidFill>
              </a:rPr>
              <a:t>💰 $18K/MO SAVINGS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4517136"/>
            <a:ext cx="46634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FBBF24"/>
                </a:solidFill>
              </a:rPr>
              <a:t>Multi-Cloud Distributed Analytics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4882896"/>
            <a:ext cx="4663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High-throughput querying across Snowflake, BigQuery, and ClickHouse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60120" y="5212080"/>
            <a:ext cx="466344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51560" y="5248656"/>
            <a:ext cx="448055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⚡ 45,000 MSG/SEC STREAMING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0120" y="5669280"/>
            <a:ext cx="4663440" cy="5577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Snowflake Optimization:</a:t>
            </a:r>
            <a:r>
              <a:rPr sz="1100">
                <a:solidFill>
                  <a:srgbClr val="CBD5E1"/>
                </a:solidFill>
              </a:rPr>
              <a:t> Multi-cluster warehouse autoscaling cutting idle compute by $18K/mo.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Kafka Event Streams:</a:t>
            </a:r>
            <a:r>
              <a:rPr sz="1100">
                <a:solidFill>
                  <a:srgbClr val="CBD5E1"/>
                </a:solidFill>
              </a:rPr>
              <a:t> 12-partition topics sustaining 45,000 msg/sec with sub-second lag.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Airflow Orchestration:</a:t>
            </a:r>
            <a:r>
              <a:rPr sz="1100">
                <a:solidFill>
                  <a:srgbClr val="CBD5E1"/>
                </a:solidFill>
              </a:rPr>
              <a:t> Production DAGs with automated Slack alerts and automated retries.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80760" y="1508760"/>
            <a:ext cx="5376672" cy="4846320"/>
          </a:xfrm>
          <a:prstGeom prst="rect">
            <a:avLst/>
          </a:prstGeom>
          <a:solidFill>
            <a:srgbClr val="0E1628"/>
          </a:solidFill>
          <a:ln w="1524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080760" y="1508760"/>
            <a:ext cx="5376672" cy="73152"/>
          </a:xfrm>
          <a:prstGeom prst="rect">
            <a:avLst/>
          </a:prstGeom>
          <a:solidFill>
            <a:srgbClr val="10F0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01_lakehouse_architectu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2103120"/>
            <a:ext cx="5102352" cy="347472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309360" y="1645919"/>
            <a:ext cx="4919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10F098"/>
                </a:solidFill>
              </a:rPr>
              <a:t>📐 Enterprise Medallion Lakehouse Production Architecture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5806440"/>
            <a:ext cx="3514953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50" b="1">
                <a:solidFill>
                  <a:srgbClr val="10F098"/>
                </a:solidFill>
              </a:rPr>
              <a:t>● PYSPARK + DELTA LAKE + KAFKA + SNOWFLAKE</a:t>
            </a:r>
          </a:p>
        </p:txBody>
      </p:sp>
    </p:spTree>
  </p:cSld>
  <p:clrMapOvr>
    <a:masterClrMapping/>
  </p:clrMapOvr>
  <p:transition spd="fast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A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347472"/>
            <a:ext cx="1472184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50" b="1">
                <a:solidFill>
                  <a:srgbClr val="00E5FF"/>
                </a:solidFill>
              </a:rPr>
              <a:t>● SYSTEMS RIGOR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49840" y="347472"/>
            <a:ext cx="131033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CBD5E1"/>
                </a:solidFill>
              </a:rPr>
              <a:t>07 /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76656"/>
            <a:ext cx="10728655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Systems Engineering &amp; Polyglot Speed: 50x Acceleration via Rust SIMD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298448"/>
            <a:ext cx="2377440" cy="36576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108960" y="1298448"/>
            <a:ext cx="8351215" cy="18288"/>
          </a:xfrm>
          <a:prstGeom prst="rect">
            <a:avLst/>
          </a:prstGeom>
          <a:solidFill>
            <a:srgbClr val="243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508760"/>
            <a:ext cx="5120640" cy="2359152"/>
          </a:xfrm>
          <a:prstGeom prst="rect">
            <a:avLst/>
          </a:prstGeom>
          <a:solidFill>
            <a:srgbClr val="0E1628"/>
          </a:solidFill>
          <a:ln w="1524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1508760"/>
            <a:ext cx="5120640" cy="73152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60120" y="1673351"/>
            <a:ext cx="1249070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A855F7"/>
                </a:solidFill>
              </a:rPr>
              <a:t>⚡ 50x SPEEDUP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020824"/>
            <a:ext cx="46634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A855F7"/>
                </a:solidFill>
              </a:rPr>
              <a:t>Rust 1.85 AVX-512 SIMD Vector Engine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386584"/>
            <a:ext cx="4663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Zero-copy in-memory cosine &amp; dot-product scoring at 128-bit vector lanes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0120" y="2715768"/>
            <a:ext cx="466344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2752344"/>
            <a:ext cx="448055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🚀 0.48MS P95 VECTOR SCORING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3172968"/>
            <a:ext cx="4663440" cy="557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A855F7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Hardware Vectorization:</a:t>
            </a:r>
            <a:r>
              <a:rPr sz="1100">
                <a:solidFill>
                  <a:srgbClr val="CBD5E1"/>
                </a:solidFill>
              </a:rPr>
              <a:t> Utilizes AVX-512 vector extensions processing 16 float32s per cycle.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A855F7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Zero Allocation:</a:t>
            </a:r>
            <a:r>
              <a:rPr sz="1100">
                <a:solidFill>
                  <a:srgbClr val="CBD5E1"/>
                </a:solidFill>
              </a:rPr>
              <a:t> Pre-allocated aligned memory buffers eliminate runtime garbage collection.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A855F7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PyO3 Foreign Function Interface:</a:t>
            </a:r>
            <a:r>
              <a:rPr sz="1100">
                <a:solidFill>
                  <a:srgbClr val="CBD5E1"/>
                </a:solidFill>
              </a:rPr>
              <a:t> Direct Rust native extension for Python with &lt;0.02ms call overhead.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4005072"/>
            <a:ext cx="5120640" cy="2359152"/>
          </a:xfrm>
          <a:prstGeom prst="rect">
            <a:avLst/>
          </a:prstGeom>
          <a:solidFill>
            <a:srgbClr val="0E1628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31520" y="4005072"/>
            <a:ext cx="5120640" cy="73152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960120" y="4169663"/>
            <a:ext cx="1698955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00E5FF"/>
                </a:solidFill>
              </a:rPr>
              <a:t>⚙️ POLYGLOT MASTERY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4517136"/>
            <a:ext cx="46634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00E5FF"/>
                </a:solidFill>
              </a:rPr>
              <a:t>Polyglot Distributed Systems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4882896"/>
            <a:ext cx="4663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Choosing the exact optimal tool for each architectural layer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60120" y="5212080"/>
            <a:ext cx="466344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51560" y="5248656"/>
            <a:ext cx="448055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💎 ZERO GC STALLS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0120" y="5669280"/>
            <a:ext cx="4663440" cy="5577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Go (Golang) Microservices:</a:t>
            </a:r>
            <a:r>
              <a:rPr sz="1100">
                <a:solidFill>
                  <a:srgbClr val="CBD5E1"/>
                </a:solidFill>
              </a:rPr>
              <a:t> High-concurrency gRPC gateways handling 25,000 req/sec with 8MB RAM.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C++ 20 Memory Pools:</a:t>
            </a:r>
            <a:r>
              <a:rPr sz="1100">
                <a:solidFill>
                  <a:srgbClr val="CBD5E1"/>
                </a:solidFill>
              </a:rPr>
              <a:t> Custom lock-free ring buffers for high-frequency algorithmic streaming.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Python 3.12 Orchestration:</a:t>
            </a:r>
            <a:r>
              <a:rPr sz="1100">
                <a:solidFill>
                  <a:srgbClr val="CBD5E1"/>
                </a:solidFill>
              </a:rPr>
              <a:t> Fast prototyping with FastAPI, Pydantic v2, and PyTorch.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80760" y="1508760"/>
            <a:ext cx="5376672" cy="4846320"/>
          </a:xfrm>
          <a:prstGeom prst="rect">
            <a:avLst/>
          </a:prstGeom>
          <a:solidFill>
            <a:srgbClr val="0E1628"/>
          </a:solidFill>
          <a:ln w="1524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080760" y="1508760"/>
            <a:ext cx="5376672" cy="73152"/>
          </a:xfrm>
          <a:prstGeom prst="rect">
            <a:avLst/>
          </a:prstGeom>
          <a:solidFill>
            <a:srgbClr val="A85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09360" y="1645919"/>
            <a:ext cx="4919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A855F7"/>
                </a:solidFill>
              </a:rPr>
              <a:t>📊 Vector Scoring Latency Benchmark (ms) — Lower is Faster</a:t>
            </a:r>
          </a:p>
        </p:txBody>
      </p:sp>
      <p:graphicFrame>
        <p:nvGraphicFramePr>
          <p:cNvPr id="26" name="Chart 25"/>
          <p:cNvGraphicFramePr>
            <a:graphicFrameLocks noGrp="1"/>
          </p:cNvGraphicFramePr>
          <p:nvPr/>
        </p:nvGraphicFramePr>
        <p:xfrm>
          <a:off x="6309360" y="2103120"/>
          <a:ext cx="4919472" cy="32918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7" name="Rounded Rectangle 26"/>
          <p:cNvSpPr/>
          <p:nvPr/>
        </p:nvSpPr>
        <p:spPr>
          <a:xfrm>
            <a:off x="6309360" y="5760720"/>
            <a:ext cx="4489704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50" b="1">
                <a:solidFill>
                  <a:srgbClr val="A855F7"/>
                </a:solidFill>
              </a:rPr>
              <a:t>● RUST SIMD DELIVERS 52.9x SPEEDUP OVER PYTHON BASELINE</a:t>
            </a:r>
          </a:p>
        </p:txBody>
      </p:sp>
    </p:spTree>
  </p:cSld>
  <p:clrMapOvr>
    <a:masterClrMapping/>
  </p:clrMapOvr>
  <p:transition spd="fast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A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347472"/>
            <a:ext cx="1397203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50" b="1">
                <a:solidFill>
                  <a:srgbClr val="00E5FF"/>
                </a:solidFill>
              </a:rPr>
              <a:t>● EDGE AI &amp; CV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49840" y="347472"/>
            <a:ext cx="131033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CBD5E1"/>
                </a:solidFill>
              </a:rPr>
              <a:t>08 /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76656"/>
            <a:ext cx="10728655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Industrial AI &amp; Edge MLOps: Sub-10ms Inference on Constrained Hardware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298448"/>
            <a:ext cx="2377440" cy="36576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108960" y="1298448"/>
            <a:ext cx="8351215" cy="18288"/>
          </a:xfrm>
          <a:prstGeom prst="rect">
            <a:avLst/>
          </a:prstGeom>
          <a:solidFill>
            <a:srgbClr val="243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508760"/>
            <a:ext cx="3337560" cy="4846320"/>
          </a:xfrm>
          <a:prstGeom prst="rect">
            <a:avLst/>
          </a:prstGeom>
          <a:solidFill>
            <a:srgbClr val="0E1628"/>
          </a:solidFill>
          <a:ln w="1524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1508760"/>
            <a:ext cx="3337560" cy="73152"/>
          </a:xfrm>
          <a:prstGeom prst="rect">
            <a:avLst/>
          </a:prstGeom>
          <a:solidFill>
            <a:srgbClr val="10F0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60120" y="1673351"/>
            <a:ext cx="2223820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10F098"/>
                </a:solidFill>
              </a:rPr>
              <a:t>👁️ 120 FPS COMPUTER VISION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020824"/>
            <a:ext cx="2880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10F098"/>
                </a:solidFill>
              </a:rPr>
              <a:t>Edge Computer Vision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386584"/>
            <a:ext cx="2880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YOLOv8 &amp; TensorRT Acceleration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0120" y="2715768"/>
            <a:ext cx="288036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2752344"/>
            <a:ext cx="26974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✦ SUB-10MS LATENCY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3172968"/>
            <a:ext cx="2880360" cy="3044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TensorRT Optimization:</a:t>
            </a:r>
            <a:r>
              <a:rPr sz="1100">
                <a:solidFill>
                  <a:srgbClr val="CBD5E1"/>
                </a:solidFill>
              </a:rPr>
              <a:t> FP16 and INT8 quantization boosting edge throughput to 120 FPS on Jetson AGX.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Zero-Copy V4L2 Pipeline:</a:t>
            </a:r>
            <a:r>
              <a:rPr sz="1100">
                <a:solidFill>
                  <a:srgbClr val="CBD5E1"/>
                </a:solidFill>
              </a:rPr>
              <a:t> DMA-BUF direct frame handoff bypassing CPU memory copies.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Multi-Camera Tracking:</a:t>
            </a:r>
            <a:r>
              <a:rPr sz="1100">
                <a:solidFill>
                  <a:srgbClr val="CBD5E1"/>
                </a:solidFill>
              </a:rPr>
              <a:t> ByteTrack real-time object tracking sustaining 99.1% ID retention.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Fault-Tolerant Watchdogs:</a:t>
            </a:r>
            <a:r>
              <a:rPr sz="1100">
                <a:solidFill>
                  <a:srgbClr val="CBD5E1"/>
                </a:solidFill>
              </a:rPr>
              <a:t> Automated hardware health checks rebooting stalled vision nodes.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25696" y="1508760"/>
            <a:ext cx="3337560" cy="4846320"/>
          </a:xfrm>
          <a:prstGeom prst="rect">
            <a:avLst/>
          </a:prstGeom>
          <a:solidFill>
            <a:srgbClr val="0E1628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425696" y="1508760"/>
            <a:ext cx="3337560" cy="73152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4654296" y="1673351"/>
            <a:ext cx="1923897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00E5FF"/>
                </a:solidFill>
              </a:rPr>
              <a:t>🏭 INDUSTRIAL TELEMETRY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54296" y="2020824"/>
            <a:ext cx="2880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00E5FF"/>
                </a:solidFill>
              </a:rPr>
              <a:t>Predictive Maintenance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54296" y="2386584"/>
            <a:ext cx="2880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High-Frequency Vibration &amp; Sensor Stream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54296" y="2715768"/>
            <a:ext cx="288036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745736" y="2752344"/>
            <a:ext cx="26974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✦ 72-HOUR ADVANCE WARNING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54296" y="3172968"/>
            <a:ext cx="2880360" cy="3044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Fourier &amp; Wavelet Transforms:</a:t>
            </a:r>
            <a:r>
              <a:rPr sz="1100">
                <a:solidFill>
                  <a:srgbClr val="CBD5E1"/>
                </a:solidFill>
              </a:rPr>
              <a:t> Real-time FFT spectral decomposition isolating bearing defects.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Autoencoder Anomaly Detection:</a:t>
            </a:r>
            <a:r>
              <a:rPr sz="1100">
                <a:solidFill>
                  <a:srgbClr val="CBD5E1"/>
                </a:solidFill>
              </a:rPr>
              <a:t> PyTorch 1D-CNN autoencoders flagging anomalies 72h prior to failure.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MQTT &amp; Modbus Ingestion:</a:t>
            </a:r>
            <a:r>
              <a:rPr sz="1100">
                <a:solidFill>
                  <a:srgbClr val="CBD5E1"/>
                </a:solidFill>
              </a:rPr>
              <a:t> Direct PLC communication with industrial SCADA systems.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Edge-to-Cloud Sync:</a:t>
            </a:r>
            <a:r>
              <a:rPr sz="1100">
                <a:solidFill>
                  <a:srgbClr val="CBD5E1"/>
                </a:solidFill>
              </a:rPr>
              <a:t> Batch upload of telemetry bursts with local circular buffer backup.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119872" y="1508760"/>
            <a:ext cx="3337560" cy="4846320"/>
          </a:xfrm>
          <a:prstGeom prst="rect">
            <a:avLst/>
          </a:prstGeom>
          <a:solidFill>
            <a:srgbClr val="0E1628"/>
          </a:solidFill>
          <a:ln w="1524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119872" y="1508760"/>
            <a:ext cx="3337560" cy="73152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348472" y="1673351"/>
            <a:ext cx="1923897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FBBF24"/>
                </a:solidFill>
              </a:rPr>
              <a:t>🧠 42 TOK/SEC LOCAL SLM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8472" y="2020824"/>
            <a:ext cx="2880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FBBF24"/>
                </a:solidFill>
              </a:rPr>
              <a:t>On-Device Small Language Models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48472" y="2386584"/>
            <a:ext cx="2880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Sub-100MB Quantized Intelligence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348472" y="2715768"/>
            <a:ext cx="288036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439912" y="2752344"/>
            <a:ext cx="26974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✦ ZERO CLOUD DEPENDENCY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48472" y="3172968"/>
            <a:ext cx="2880360" cy="3044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GGUF 4-Bit Quantization:</a:t>
            </a:r>
            <a:r>
              <a:rPr sz="1100">
                <a:solidFill>
                  <a:srgbClr val="CBD5E1"/>
                </a:solidFill>
              </a:rPr>
              <a:t> Running Microsoft Phi-3 and Llama-3-8B locally at 42 tok/sec on consumer silicon.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Private Offline Inference:</a:t>
            </a:r>
            <a:r>
              <a:rPr sz="1100">
                <a:solidFill>
                  <a:srgbClr val="CBD5E1"/>
                </a:solidFill>
              </a:rPr>
              <a:t> 100% offline edge processing ensuring zero data leaves factory perimeter.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Ollama Local Daemon:</a:t>
            </a:r>
            <a:r>
              <a:rPr sz="1100">
                <a:solidFill>
                  <a:srgbClr val="CBD5E1"/>
                </a:solidFill>
              </a:rPr>
              <a:t> Standardized local REST API powering offline industrial maintenance copilots.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Speculative Decoding:</a:t>
            </a:r>
            <a:r>
              <a:rPr sz="1100">
                <a:solidFill>
                  <a:srgbClr val="CBD5E1"/>
                </a:solidFill>
              </a:rPr>
              <a:t> Small draft models accelerating target model generation by 2.3x.</a:t>
            </a:r>
          </a:p>
        </p:txBody>
      </p:sp>
    </p:spTree>
  </p:cSld>
  <p:clrMapOvr>
    <a:masterClrMapping/>
  </p:clrMapOvr>
  <p:transition spd="fast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A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347472"/>
            <a:ext cx="1547164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50" b="1">
                <a:solidFill>
                  <a:srgbClr val="00E5FF"/>
                </a:solidFill>
              </a:rPr>
              <a:t>● CLOUD PLATFORM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49840" y="347472"/>
            <a:ext cx="131033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CBD5E1"/>
                </a:solidFill>
              </a:rPr>
              <a:t>09 /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76656"/>
            <a:ext cx="10728655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Multi-Cloud Kubernetes &amp; Automated MLOps Governance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298448"/>
            <a:ext cx="2377440" cy="36576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108960" y="1298448"/>
            <a:ext cx="8351215" cy="18288"/>
          </a:xfrm>
          <a:prstGeom prst="rect">
            <a:avLst/>
          </a:prstGeom>
          <a:solidFill>
            <a:srgbClr val="243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508760"/>
            <a:ext cx="3337560" cy="4846320"/>
          </a:xfrm>
          <a:prstGeom prst="rect">
            <a:avLst/>
          </a:prstGeom>
          <a:solidFill>
            <a:srgbClr val="0E1628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1508760"/>
            <a:ext cx="3337560" cy="73152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60120" y="1673351"/>
            <a:ext cx="1623974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00E5FF"/>
                </a:solidFill>
              </a:rPr>
              <a:t>☁️ MULTI-CLOUD K8S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020824"/>
            <a:ext cx="2880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00E5FF"/>
                </a:solidFill>
              </a:rPr>
              <a:t>Multi-Cloud Kubernetes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386584"/>
            <a:ext cx="2880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AWS EKS · GCP GKE · Azure AKS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0120" y="2715768"/>
            <a:ext cx="288036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2752344"/>
            <a:ext cx="26974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✦ 99.99% SYSTEM UPTIME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3172968"/>
            <a:ext cx="2880360" cy="3044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KEDA Autoscaling:</a:t>
            </a:r>
            <a:r>
              <a:rPr sz="1100">
                <a:solidFill>
                  <a:srgbClr val="CBD5E1"/>
                </a:solidFill>
              </a:rPr>
              <a:t> Event-driven autoscaling based on Kafka consumer lag and GPU vRAM utilization.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Spot Fleet Management:</a:t>
            </a:r>
            <a:r>
              <a:rPr sz="1100">
                <a:solidFill>
                  <a:srgbClr val="CBD5E1"/>
                </a:solidFill>
              </a:rPr>
              <a:t> Mixed-instance node pools slashing cloud compute costs by 58%.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Istio Service Mesh:</a:t>
            </a:r>
            <a:r>
              <a:rPr sz="1100">
                <a:solidFill>
                  <a:srgbClr val="CBD5E1"/>
                </a:solidFill>
              </a:rPr>
              <a:t> Mutual TLS (mTLS) with fine-grained circuit breakers and canary routing.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Cross-Cloud Replication:</a:t>
            </a:r>
            <a:r>
              <a:rPr sz="1100">
                <a:solidFill>
                  <a:srgbClr val="CBD5E1"/>
                </a:solidFill>
              </a:rPr>
              <a:t> Active-passive failover orchestrator guaranteeing 99.99% availability.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25696" y="1508760"/>
            <a:ext cx="3337560" cy="4846320"/>
          </a:xfrm>
          <a:prstGeom prst="rect">
            <a:avLst/>
          </a:prstGeom>
          <a:solidFill>
            <a:srgbClr val="0E1628"/>
          </a:solidFill>
          <a:ln w="15240">
            <a:solidFill>
              <a:srgbClr val="FB71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425696" y="1508760"/>
            <a:ext cx="3337560" cy="73152"/>
          </a:xfrm>
          <a:prstGeom prst="rect">
            <a:avLst/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4654296" y="1673351"/>
            <a:ext cx="1848916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FB71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FB7185"/>
                </a:solidFill>
              </a:rPr>
              <a:t>🔒 ZERO-TRUST SECURITY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54296" y="2020824"/>
            <a:ext cx="2880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FB7185"/>
                </a:solidFill>
              </a:rPr>
              <a:t>Zero-Trust DevSecOps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54296" y="2386584"/>
            <a:ext cx="2880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Continuous Security &amp; Key Management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54296" y="2715768"/>
            <a:ext cx="288036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FB71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745736" y="2752344"/>
            <a:ext cx="26974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✦ 100% DECLARATIVE IAC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54296" y="3172968"/>
            <a:ext cx="2880360" cy="3044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FB7185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HashiCorp Vault:</a:t>
            </a:r>
            <a:r>
              <a:rPr sz="1100">
                <a:solidFill>
                  <a:srgbClr val="CBD5E1"/>
                </a:solidFill>
              </a:rPr>
              <a:t> Dynamic secret injection with 15-minute lease rotations for database credentials.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7185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Container Hardening:</a:t>
            </a:r>
            <a:r>
              <a:rPr sz="1100">
                <a:solidFill>
                  <a:srgbClr val="CBD5E1"/>
                </a:solidFill>
              </a:rPr>
              <a:t> Distroless scratch containers with zero root privileges and Trivy scanning.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7185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Terraform &amp; IaC:</a:t>
            </a:r>
            <a:r>
              <a:rPr sz="1100">
                <a:solidFill>
                  <a:srgbClr val="CBD5E1"/>
                </a:solidFill>
              </a:rPr>
              <a:t> 100% declarative cloud infrastructure provisioned via single-command scripts.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7185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Zero-Waste Teardown:</a:t>
            </a:r>
            <a:r>
              <a:rPr sz="1100">
                <a:solidFill>
                  <a:srgbClr val="CBD5E1"/>
                </a:solidFill>
              </a:rPr>
              <a:t> Deterministic `clear.sh` cleaning orphan cloud resources to guarantee $0.00 waste.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119872" y="1508760"/>
            <a:ext cx="3337560" cy="4846320"/>
          </a:xfrm>
          <a:prstGeom prst="rect">
            <a:avLst/>
          </a:prstGeom>
          <a:solidFill>
            <a:srgbClr val="0E1628"/>
          </a:solidFill>
          <a:ln w="1524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119872" y="1508760"/>
            <a:ext cx="3337560" cy="73152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348472" y="1673351"/>
            <a:ext cx="1923897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FBBF24"/>
                </a:solidFill>
              </a:rPr>
              <a:t>📈 ENTERPRISE TELEMETRY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8472" y="2020824"/>
            <a:ext cx="2880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FBBF24"/>
                </a:solidFill>
              </a:rPr>
              <a:t>Continuous Observability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48472" y="2386584"/>
            <a:ext cx="2880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OpenTelemetry · Phoenix · Prometheus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348472" y="2715768"/>
            <a:ext cx="288036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439912" y="2752344"/>
            <a:ext cx="26974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✦ SUB-SECOND ALERTING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48472" y="3172968"/>
            <a:ext cx="2880360" cy="3044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Distributed Tracing:</a:t>
            </a:r>
            <a:r>
              <a:rPr sz="1100">
                <a:solidFill>
                  <a:srgbClr val="CBD5E1"/>
                </a:solidFill>
              </a:rPr>
              <a:t> End-to-end W3C trace context propagation across microservices and LLM agents.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Arize Phoenix Tracing:</a:t>
            </a:r>
            <a:r>
              <a:rPr sz="1100">
                <a:solidFill>
                  <a:srgbClr val="CBD5E1"/>
                </a:solidFill>
              </a:rPr>
              <a:t> Token-level cost and latency breakdowns with automatic drift alerts.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Grafana Executive Panels:</a:t>
            </a:r>
            <a:r>
              <a:rPr sz="1100">
                <a:solidFill>
                  <a:srgbClr val="CBD5E1"/>
                </a:solidFill>
              </a:rPr>
              <a:t> Real-time SLO scorecards tracking P50, P95, and P99 latency.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Automated Health Gates:</a:t>
            </a:r>
            <a:r>
              <a:rPr sz="1100">
                <a:solidFill>
                  <a:srgbClr val="CBD5E1"/>
                </a:solidFill>
              </a:rPr>
              <a:t> Canary rollback triggers upon 0.5% error spike in synthetic health probes.</a:t>
            </a:r>
          </a:p>
        </p:txBody>
      </p:sp>
    </p:spTree>
  </p:cSld>
  <p:clrMapOvr>
    <a:masterClrMapping/>
  </p:clrMapOvr>
  <p:transition spd="fast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A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347472"/>
            <a:ext cx="1622145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50" b="1">
                <a:solidFill>
                  <a:srgbClr val="00E5FF"/>
                </a:solidFill>
              </a:rPr>
              <a:t>● DEVOPS &amp; GITOPS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49840" y="347472"/>
            <a:ext cx="131033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CBD5E1"/>
                </a:solidFill>
              </a:rPr>
              <a:t>10 /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76656"/>
            <a:ext cx="10728655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Production GitOps &amp; Single-Command Deterministic Deployments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298448"/>
            <a:ext cx="2377440" cy="36576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108960" y="1298448"/>
            <a:ext cx="8351215" cy="18288"/>
          </a:xfrm>
          <a:prstGeom prst="rect">
            <a:avLst/>
          </a:prstGeom>
          <a:solidFill>
            <a:srgbClr val="243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508760"/>
            <a:ext cx="5120640" cy="2359152"/>
          </a:xfrm>
          <a:prstGeom prst="rect">
            <a:avLst/>
          </a:prstGeom>
          <a:solidFill>
            <a:srgbClr val="0E1628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1508760"/>
            <a:ext cx="5120640" cy="73152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60120" y="1673351"/>
            <a:ext cx="1923897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00E5FF"/>
                </a:solidFill>
              </a:rPr>
              <a:t>🚀 ARGOCD GITOPS ENGINE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020824"/>
            <a:ext cx="46634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00E5FF"/>
                </a:solidFill>
              </a:rPr>
              <a:t>ArgoCD Automated Continuous Delivery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386584"/>
            <a:ext cx="4663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Declarative Git-driven deployments eliminating manual configuration drift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0120" y="2715768"/>
            <a:ext cx="466344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2752344"/>
            <a:ext cx="448055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✦ ZERO DOWNTIME DEPLOYS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3172968"/>
            <a:ext cx="4663440" cy="557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Git as Single Source of Truth:</a:t>
            </a:r>
            <a:r>
              <a:rPr sz="1100">
                <a:solidFill>
                  <a:srgbClr val="CBD5E1"/>
                </a:solidFill>
              </a:rPr>
              <a:t> Every Kubernetes manifest version-controlled with cryptographic commit signing.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Automated Canary Rollouts:</a:t>
            </a:r>
            <a:r>
              <a:rPr sz="1100">
                <a:solidFill>
                  <a:srgbClr val="CBD5E1"/>
                </a:solidFill>
              </a:rPr>
              <a:t> Progressive traffic shifting (10% -&gt; 25% -&gt; 50% -&gt; 100%) with automated rollbacks.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Multi-Environment Sync:</a:t>
            </a:r>
            <a:r>
              <a:rPr sz="1100">
                <a:solidFill>
                  <a:srgbClr val="CBD5E1"/>
                </a:solidFill>
              </a:rPr>
              <a:t> Staging, Pre-Prod, and Production clusters continuously reconciled in real time.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1520" y="4005072"/>
            <a:ext cx="5120640" cy="2359152"/>
          </a:xfrm>
          <a:prstGeom prst="rect">
            <a:avLst/>
          </a:prstGeom>
          <a:solidFill>
            <a:srgbClr val="0E1628"/>
          </a:solidFill>
          <a:ln w="1524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31520" y="4005072"/>
            <a:ext cx="5120640" cy="73152"/>
          </a:xfrm>
          <a:prstGeom prst="rect">
            <a:avLst/>
          </a:prstGeom>
          <a:solidFill>
            <a:srgbClr val="10F0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960120" y="4169663"/>
            <a:ext cx="1923897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10F098"/>
                </a:solidFill>
              </a:rPr>
              <a:t>💰 $0.00 TEARDOWN RIGOR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4517136"/>
            <a:ext cx="466344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10F098"/>
                </a:solidFill>
              </a:rPr>
              <a:t>Deterministic Single-Command Deploy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4882896"/>
            <a:ext cx="466344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Production-grade scripts for bulletproof sandbox spinning &amp; $0 teardown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60120" y="5212080"/>
            <a:ext cx="466344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51560" y="5248656"/>
            <a:ext cx="448055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⚡ 8-MINUTE COMPLETE BOOTSTRAP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0120" y="5669280"/>
            <a:ext cx="4663440" cy="5577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Single-Command Deploy:</a:t>
            </a:r>
            <a:r>
              <a:rPr sz="1100">
                <a:solidFill>
                  <a:srgbClr val="CBD5E1"/>
                </a:solidFill>
              </a:rPr>
              <a:t> `deploy.sh` provisions full VPC, Kubernetes, PostgreSQL, and LLM mesh in 8 mins.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Zero-Waste Teardown:</a:t>
            </a:r>
            <a:r>
              <a:rPr sz="1100">
                <a:solidFill>
                  <a:srgbClr val="CBD5E1"/>
                </a:solidFill>
              </a:rPr>
              <a:t> `clear.sh` cleanly purges all compute instances, elastic IPs, and EBS disks to $0.00.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Automated Smoke Testing:</a:t>
            </a:r>
            <a:r>
              <a:rPr sz="1100">
                <a:solidFill>
                  <a:srgbClr val="CBD5E1"/>
                </a:solidFill>
              </a:rPr>
              <a:t> Post-deploy validation harness executes 48 automated integration tests.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80760" y="1508760"/>
            <a:ext cx="5376672" cy="4846320"/>
          </a:xfrm>
          <a:prstGeom prst="rect">
            <a:avLst/>
          </a:prstGeom>
          <a:solidFill>
            <a:srgbClr val="0E1628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080760" y="1508760"/>
            <a:ext cx="5376672" cy="73152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gitops_argocd_eng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2103120"/>
            <a:ext cx="5102352" cy="347472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309360" y="1645919"/>
            <a:ext cx="4919472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1">
                <a:solidFill>
                  <a:srgbClr val="00E5FF"/>
                </a:solidFill>
              </a:rPr>
              <a:t>📐 12-Stage Automated Production GitOps Pipeline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5806440"/>
            <a:ext cx="3364992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50" b="1">
                <a:solidFill>
                  <a:srgbClr val="00E5FF"/>
                </a:solidFill>
              </a:rPr>
              <a:t>● ARGOCD + KEDA + TERRAFORM + PROMETHEUS</a:t>
            </a:r>
          </a:p>
        </p:txBody>
      </p:sp>
    </p:spTree>
  </p:cSld>
  <p:clrMapOvr>
    <a:masterClrMapping/>
  </p:clrMapOvr>
  <p:transition spd="fast">
    <p:fad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A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347472"/>
            <a:ext cx="2072030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50" b="1">
                <a:solidFill>
                  <a:srgbClr val="00E5FF"/>
                </a:solidFill>
              </a:rPr>
              <a:t>● COMPETITIVE ADVANTAGE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49840" y="347472"/>
            <a:ext cx="131033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CBD5E1"/>
                </a:solidFill>
              </a:rPr>
              <a:t>11 /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76656"/>
            <a:ext cx="10728655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Value Differentiation: Production Rigor vs Typical Prototypers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298448"/>
            <a:ext cx="2377440" cy="36576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108960" y="1298448"/>
            <a:ext cx="8351215" cy="18288"/>
          </a:xfrm>
          <a:prstGeom prst="rect">
            <a:avLst/>
          </a:prstGeom>
          <a:solidFill>
            <a:srgbClr val="243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508760"/>
            <a:ext cx="5120640" cy="4846320"/>
          </a:xfrm>
          <a:prstGeom prst="rect">
            <a:avLst/>
          </a:prstGeom>
          <a:solidFill>
            <a:srgbClr val="0E1628"/>
          </a:solidFill>
          <a:ln w="12700">
            <a:solidFill>
              <a:srgbClr val="FB71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1508760"/>
            <a:ext cx="5120640" cy="73152"/>
          </a:xfrm>
          <a:prstGeom prst="rect">
            <a:avLst/>
          </a:prstGeom>
          <a:solidFill>
            <a:srgbClr val="FB71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60120" y="1691640"/>
            <a:ext cx="2915107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FB71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50" b="1">
                <a:solidFill>
                  <a:srgbClr val="FB7185"/>
                </a:solidFill>
              </a:rPr>
              <a:t>⚠️ TYPICAL PROTOTYPER / JUNIOR DEV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103120"/>
            <a:ext cx="46634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50" b="1">
                <a:solidFill>
                  <a:srgbClr val="FB7185"/>
                </a:solidFill>
              </a:rPr>
              <a:t>Fragile Proof-of-Concepts (POCs)</a:t>
            </a:r>
          </a:p>
          <a:p>
            <a:pPr>
              <a:spcBef>
                <a:spcPts val="400"/>
              </a:spcBef>
            </a:pPr>
            <a:r>
              <a:rPr sz="1150" b="1">
                <a:solidFill>
                  <a:srgbClr val="F1F5F9"/>
                </a:solidFill>
              </a:rPr>
              <a:t>Common pitfalls in unhardened generative AI implementations: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7185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Toy Codebase:</a:t>
            </a:r>
            <a:r>
              <a:rPr sz="1100">
                <a:solidFill>
                  <a:srgbClr val="CBD5E1"/>
                </a:solidFill>
              </a:rPr>
              <a:t> LangChain tutorials that fail under production concurrency and lack error handling.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7185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Runaway Cloud Bills:</a:t>
            </a:r>
            <a:r>
              <a:rPr sz="1100">
                <a:solidFill>
                  <a:srgbClr val="CBD5E1"/>
                </a:solidFill>
              </a:rPr>
              <a:t> Uncached OpenAI API calls racking up thousands of dollars in redundant compute.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7185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Dangerous Security Holes:</a:t>
            </a:r>
            <a:r>
              <a:rPr sz="1100">
                <a:solidFill>
                  <a:srgbClr val="CBD5E1"/>
                </a:solidFill>
              </a:rPr>
              <a:t> Vulnerable to prompt injections, data extraction, and unredacted PII leaks.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7185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Manual Hand-Offs:</a:t>
            </a:r>
            <a:r>
              <a:rPr sz="1100">
                <a:solidFill>
                  <a:srgbClr val="CBD5E1"/>
                </a:solidFill>
              </a:rPr>
              <a:t> No CI/CD, manual SSH deployments, and complete absence of automated telemetry.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17920" y="1508760"/>
            <a:ext cx="5242255" cy="4846320"/>
          </a:xfrm>
          <a:prstGeom prst="rect">
            <a:avLst/>
          </a:prstGeom>
          <a:solidFill>
            <a:srgbClr val="0E1628"/>
          </a:solidFill>
          <a:ln w="1778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17920" y="1508760"/>
            <a:ext cx="5242255" cy="73152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446520" y="1691640"/>
            <a:ext cx="3514953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50" b="1">
                <a:solidFill>
                  <a:srgbClr val="FBBF24"/>
                </a:solidFill>
              </a:rPr>
              <a:t>💎 KISHOR KUMAR PAROI — PRINCIPAL ARCHITECT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46520" y="2103120"/>
            <a:ext cx="478505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50" b="1">
                <a:solidFill>
                  <a:srgbClr val="00E5FF"/>
                </a:solidFill>
              </a:rPr>
              <a:t>Full-Vertical Production Rigor</a:t>
            </a:r>
          </a:p>
          <a:p>
            <a:pPr>
              <a:spcBef>
                <a:spcPts val="400"/>
              </a:spcBef>
            </a:pPr>
            <a:r>
              <a:rPr sz="1150" b="1">
                <a:solidFill>
                  <a:srgbClr val="F1F5F9"/>
                </a:solidFill>
              </a:rPr>
              <a:t>Quantified business value delivered directly into enterprise production: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Autonomous Multi-Agent Meshes:</a:t>
            </a:r>
            <a:r>
              <a:rPr sz="1100">
                <a:solidFill>
                  <a:srgbClr val="CBD5E1"/>
                </a:solidFill>
              </a:rPr>
              <a:t> LangGraph cyclic state graphs, FastMCP sandboxed tools, &lt;50ms caching.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Medallion Lakehouse Architecture:</a:t>
            </a:r>
            <a:r>
              <a:rPr sz="1100">
                <a:solidFill>
                  <a:srgbClr val="CBD5E1"/>
                </a:solidFill>
              </a:rPr>
              <a:t> PySpark Delta Lake, Snowflake SCD-2, Debezium CDC saving $18K/mo.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Sub-Millisecond Speed:</a:t>
            </a:r>
            <a:r>
              <a:rPr sz="1100">
                <a:solidFill>
                  <a:srgbClr val="CBD5E1"/>
                </a:solidFill>
              </a:rPr>
              <a:t> Rust 1.85 SIMD acceleration (&lt;0.5ms scoring, 50x speedup) &amp; vLLM Multi-LoRA.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Deterministic Single-Command Deploy:</a:t>
            </a:r>
            <a:r>
              <a:rPr sz="1100">
                <a:solidFill>
                  <a:srgbClr val="CBD5E1"/>
                </a:solidFill>
              </a:rPr>
              <a:t> Full vertical ownership from `deploy.sh` to ArgoCD and $0 teardown.</a:t>
            </a:r>
          </a:p>
        </p:txBody>
      </p:sp>
    </p:spTree>
  </p:cSld>
  <p:clrMapOvr>
    <a:masterClrMapping/>
  </p:clrMapOvr>
  <p:transition spd="fast">
    <p:fade/>
  </p:transition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A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347472"/>
            <a:ext cx="1922068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50" b="1">
                <a:solidFill>
                  <a:srgbClr val="00E5FF"/>
                </a:solidFill>
              </a:rPr>
              <a:t>● PEDIGREE &amp; TRAINING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49840" y="347472"/>
            <a:ext cx="131033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CBD5E1"/>
                </a:solidFill>
              </a:rPr>
              <a:t>12 /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76656"/>
            <a:ext cx="10728655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Academic Foundation &amp; AI Immersion: Deep Theoretical Underpinnings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298448"/>
            <a:ext cx="2377440" cy="36576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108960" y="1298448"/>
            <a:ext cx="8351215" cy="18288"/>
          </a:xfrm>
          <a:prstGeom prst="rect">
            <a:avLst/>
          </a:prstGeom>
          <a:solidFill>
            <a:srgbClr val="243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508760"/>
            <a:ext cx="3337560" cy="4846320"/>
          </a:xfrm>
          <a:prstGeom prst="rect">
            <a:avLst/>
          </a:prstGeom>
          <a:solidFill>
            <a:srgbClr val="0E1628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1508760"/>
            <a:ext cx="3337560" cy="73152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60120" y="1673351"/>
            <a:ext cx="2148840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00E5FF"/>
                </a:solidFill>
              </a:rPr>
              <a:t>🎓 FORMAL COMPUTER SCIENCE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020824"/>
            <a:ext cx="2880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00E5FF"/>
                </a:solidFill>
              </a:rPr>
              <a:t>B.Sc. in Computer Science &amp; Engineering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386584"/>
            <a:ext cx="2880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Rajshahi Univ. of Engineering &amp; Tech (RUET)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0120" y="2715768"/>
            <a:ext cx="288036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2752344"/>
            <a:ext cx="26974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🏆 TOP 500 NATIONAL ENGINEERING RANK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3172968"/>
            <a:ext cx="2880360" cy="3044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Graduation Honours:</a:t>
            </a:r>
            <a:r>
              <a:rPr sz="1100">
                <a:solidFill>
                  <a:srgbClr val="CBD5E1"/>
                </a:solidFill>
              </a:rPr>
              <a:t> 3.25 / 4.00 CPI (Distinction Order).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Admission Standing:</a:t>
            </a:r>
            <a:r>
              <a:rPr sz="1100">
                <a:solidFill>
                  <a:srgbClr val="CBD5E1"/>
                </a:solidFill>
              </a:rPr>
              <a:t> Ranked 483rd nationwide in Bangladesh engineering admission test.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Rigorous Curricula:</a:t>
            </a:r>
            <a:r>
              <a:rPr sz="1100">
                <a:solidFill>
                  <a:srgbClr val="CBD5E1"/>
                </a:solidFill>
              </a:rPr>
              <a:t> Distributed Systems, Advanced Algorithms, Operating Systems, Computer Architecture.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National Board Merits:</a:t>
            </a:r>
            <a:r>
              <a:rPr sz="1100">
                <a:solidFill>
                  <a:srgbClr val="CBD5E1"/>
                </a:solidFill>
              </a:rPr>
              <a:t> Perfect 5.00/5.00 GPA (Ranked 85th and 90th in Dhaka Board).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25696" y="1508760"/>
            <a:ext cx="3337560" cy="4846320"/>
          </a:xfrm>
          <a:prstGeom prst="rect">
            <a:avLst/>
          </a:prstGeom>
          <a:solidFill>
            <a:srgbClr val="0E1628"/>
          </a:solidFill>
          <a:ln w="1524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425696" y="1508760"/>
            <a:ext cx="3337560" cy="73152"/>
          </a:xfrm>
          <a:prstGeom prst="rect">
            <a:avLst/>
          </a:prstGeom>
          <a:solidFill>
            <a:srgbClr val="10F0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4654296" y="1673351"/>
            <a:ext cx="1773936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10F098"/>
                </a:solidFill>
              </a:rPr>
              <a:t>🔬 MATHEMATICAL RIGOR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54296" y="2020824"/>
            <a:ext cx="2880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10F098"/>
                </a:solidFill>
              </a:rPr>
              <a:t>Hands-On AI Engineering Sabbatical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54296" y="2386584"/>
            <a:ext cx="2880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Oct 2025 – Feb 2026 (Intensive Immersion)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54296" y="2715768"/>
            <a:ext cx="288036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745736" y="2752344"/>
            <a:ext cx="26974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⚡ 1,200+ COMMITS &amp; SYSTEMS LABS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54296" y="3172968"/>
            <a:ext cx="2880360" cy="3044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Mathematical Foundations:</a:t>
            </a:r>
            <a:r>
              <a:rPr sz="1100">
                <a:solidFill>
                  <a:srgbClr val="CBD5E1"/>
                </a:solidFill>
              </a:rPr>
              <a:t> SVD, PCA, convex optimization, loss manifolds, backprop dynamics.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Custom Attention Kernels:</a:t>
            </a:r>
            <a:r>
              <a:rPr sz="1100">
                <a:solidFill>
                  <a:srgbClr val="CBD5E1"/>
                </a:solidFill>
              </a:rPr>
              <a:t> Built transformers from scratch including tokenizers &amp; loss functions.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Distributed Fine-Tuning:</a:t>
            </a:r>
            <a:r>
              <a:rPr sz="1100">
                <a:solidFill>
                  <a:srgbClr val="CBD5E1"/>
                </a:solidFill>
              </a:rPr>
              <a:t> PyTorch FSDP, DeepSpeed ZeRO-3, PEFT (LoRA/QLoRA), DPO alignment.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Big Data Systems:</a:t>
            </a:r>
            <a:r>
              <a:rPr sz="1100">
                <a:solidFill>
                  <a:srgbClr val="CBD5E1"/>
                </a:solidFill>
              </a:rPr>
              <a:t> Medallion lakehouse, Apache Spark, Delta Lake, Snowflake, Apache Kafka.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119872" y="1508760"/>
            <a:ext cx="3337560" cy="4846320"/>
          </a:xfrm>
          <a:prstGeom prst="rect">
            <a:avLst/>
          </a:prstGeom>
          <a:solidFill>
            <a:srgbClr val="0E1628"/>
          </a:solidFill>
          <a:ln w="1524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119872" y="1508760"/>
            <a:ext cx="3337560" cy="73152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348472" y="1673351"/>
            <a:ext cx="1998878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FBBF24"/>
                </a:solidFill>
              </a:rPr>
              <a:t>🚀 PRODUCTION AI MASTERY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8472" y="2020824"/>
            <a:ext cx="2880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FBBF24"/>
                </a:solidFill>
              </a:rPr>
              <a:t>Maven AI Engineering Bootcamp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48472" y="2386584"/>
            <a:ext cx="2880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AIE5 Cohort (Premier Global AI Program)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348472" y="2715768"/>
            <a:ext cx="288036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439912" y="2752344"/>
            <a:ext cx="26974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💎 GRADUATED TOP-TIER COHORT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48472" y="3172968"/>
            <a:ext cx="2880360" cy="3044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Production Agentic Swarms:</a:t>
            </a:r>
            <a:r>
              <a:rPr sz="1100">
                <a:solidFill>
                  <a:srgbClr val="CBD5E1"/>
                </a:solidFill>
              </a:rPr>
              <a:t> LangGraph multi-agent meshes and hierarchical supervisor routing.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Rigorous Evaluation:</a:t>
            </a:r>
            <a:r>
              <a:rPr sz="1100">
                <a:solidFill>
                  <a:srgbClr val="CBD5E1"/>
                </a:solidFill>
              </a:rPr>
              <a:t> RAGAS metrics, G-Eval Chain-of-Thought confidence gating.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Model Context Protocol:</a:t>
            </a:r>
            <a:r>
              <a:rPr sz="1100">
                <a:solidFill>
                  <a:srgbClr val="CBD5E1"/>
                </a:solidFill>
              </a:rPr>
              <a:t> Standardized FastMCP tool calling interfaces for LLM agents.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Full Telemetry &amp; Tracing:</a:t>
            </a:r>
            <a:r>
              <a:rPr sz="1100">
                <a:solidFill>
                  <a:srgbClr val="CBD5E1"/>
                </a:solidFill>
              </a:rPr>
              <a:t> Enterprise observability with OpenTelemetry and Arize Phoenix.</a:t>
            </a:r>
          </a:p>
        </p:txBody>
      </p:sp>
    </p:spTree>
  </p:cSld>
  <p:clrMapOvr>
    <a:masterClrMapping/>
  </p:clrMapOvr>
  <p:transition spd="fast">
    <p:fade/>
  </p:transition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A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347472"/>
            <a:ext cx="1922068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50" b="1">
                <a:solidFill>
                  <a:srgbClr val="00E5FF"/>
                </a:solidFill>
              </a:rPr>
              <a:t>● COLLABORATION MODES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49840" y="347472"/>
            <a:ext cx="131033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CBD5E1"/>
                </a:solidFill>
              </a:rPr>
              <a:t>13 /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76656"/>
            <a:ext cx="10728655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Target Roles &amp; Engagement Model: How We Can Partner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298448"/>
            <a:ext cx="2377440" cy="36576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108960" y="1298448"/>
            <a:ext cx="8351215" cy="18288"/>
          </a:xfrm>
          <a:prstGeom prst="rect">
            <a:avLst/>
          </a:prstGeom>
          <a:solidFill>
            <a:srgbClr val="243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508760"/>
            <a:ext cx="3337560" cy="4846320"/>
          </a:xfrm>
          <a:prstGeom prst="rect">
            <a:avLst/>
          </a:prstGeom>
          <a:solidFill>
            <a:srgbClr val="0E1628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1508760"/>
            <a:ext cx="3337560" cy="73152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60120" y="1673351"/>
            <a:ext cx="2598724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00E5FF"/>
                </a:solidFill>
              </a:rPr>
              <a:t>🏛️ EXECUTIVE TECHNICAL STRATEGY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020824"/>
            <a:ext cx="2880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00E5FF"/>
                </a:solidFill>
              </a:rPr>
              <a:t>Principal AI Systems Architect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386584"/>
            <a:ext cx="2880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High-Leverage Impact Scope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0120" y="2715768"/>
            <a:ext cx="288036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2752344"/>
            <a:ext cx="26974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💎 MULTI-MILLION COMPUTE GOVERNANCE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3172968"/>
            <a:ext cx="2880360" cy="3044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Strategic AI Roadmap:</a:t>
            </a:r>
            <a:r>
              <a:rPr sz="1100">
                <a:solidFill>
                  <a:srgbClr val="CBD5E1"/>
                </a:solidFill>
              </a:rPr>
              <a:t> Define long-term architecture for generative AI, agent swarms, and RAG systems.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Lakehouse Scalability:</a:t>
            </a:r>
            <a:r>
              <a:rPr sz="1100">
                <a:solidFill>
                  <a:srgbClr val="CBD5E1"/>
                </a:solidFill>
              </a:rPr>
              <a:t> Design multi-cloud lakehouses processing tens of millions of transactional records.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Enterprise Governance:</a:t>
            </a:r>
            <a:r>
              <a:rPr sz="1100">
                <a:solidFill>
                  <a:srgbClr val="CBD5E1"/>
                </a:solidFill>
              </a:rPr>
              <a:t> Institute zero-trust DevSecOps, cost optimization guardrails, and SOC2/NIST compliance.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Engineering Mentorship:</a:t>
            </a:r>
            <a:r>
              <a:rPr sz="1100">
                <a:solidFill>
                  <a:srgbClr val="CBD5E1"/>
                </a:solidFill>
              </a:rPr>
              <a:t> Elevate senior engineering talent and establish robust architectural standards.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25696" y="1508760"/>
            <a:ext cx="3337560" cy="4846320"/>
          </a:xfrm>
          <a:prstGeom prst="rect">
            <a:avLst/>
          </a:prstGeom>
          <a:solidFill>
            <a:srgbClr val="0E1628"/>
          </a:solidFill>
          <a:ln w="1524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425696" y="1508760"/>
            <a:ext cx="3337560" cy="73152"/>
          </a:xfrm>
          <a:prstGeom prst="rect">
            <a:avLst/>
          </a:prstGeom>
          <a:solidFill>
            <a:srgbClr val="10F0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4654296" y="1673351"/>
            <a:ext cx="2148840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10F098"/>
                </a:solidFill>
              </a:rPr>
              <a:t>🚀 ENTERPRISE CLIENT EMBED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54296" y="2020824"/>
            <a:ext cx="2880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10F098"/>
                </a:solidFill>
              </a:rPr>
              <a:t>Forward Deployed AI Engineer (FDE)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54296" y="2386584"/>
            <a:ext cx="2880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High-Leverage Impact Scope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54296" y="2715768"/>
            <a:ext cx="288036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745736" y="2752344"/>
            <a:ext cx="26974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⚡ RAPID PROTOTYPE-TO-PROD SPEED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54296" y="3172968"/>
            <a:ext cx="2880360" cy="3044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Direct Client Deployment:</a:t>
            </a:r>
            <a:r>
              <a:rPr sz="1100">
                <a:solidFill>
                  <a:srgbClr val="CBD5E1"/>
                </a:solidFill>
              </a:rPr>
              <a:t> Embed directly with enterprise customers to architect custom high-ROI AI solutions.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Production Graduation:</a:t>
            </a:r>
            <a:r>
              <a:rPr sz="1100">
                <a:solidFill>
                  <a:srgbClr val="CBD5E1"/>
                </a:solidFill>
              </a:rPr>
              <a:t> Deliver hardened systems that seamlessly transition to production without rewrites.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KPI Translation:</a:t>
            </a:r>
            <a:r>
              <a:rPr sz="1100">
                <a:solidFill>
                  <a:srgbClr val="CBD5E1"/>
                </a:solidFill>
              </a:rPr>
              <a:t> Convert executive business KPIs into concrete algorithmic implementations with clear ROI.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Stakeholder Alignment:</a:t>
            </a:r>
            <a:r>
              <a:rPr sz="1100">
                <a:solidFill>
                  <a:srgbClr val="CBD5E1"/>
                </a:solidFill>
              </a:rPr>
              <a:t> Bridge boardroom vision with frontline software and infrastructure engineering.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119872" y="1508760"/>
            <a:ext cx="3337560" cy="4846320"/>
          </a:xfrm>
          <a:prstGeom prst="rect">
            <a:avLst/>
          </a:prstGeom>
          <a:solidFill>
            <a:srgbClr val="0E1628"/>
          </a:solidFill>
          <a:ln w="1524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119872" y="1508760"/>
            <a:ext cx="3337560" cy="73152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348472" y="1673351"/>
            <a:ext cx="1998878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FBBF24"/>
                </a:solidFill>
              </a:rPr>
              <a:t>🦄 ZERO-TO-ONE EXPANSION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8472" y="2020824"/>
            <a:ext cx="2880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FBBF24"/>
                </a:solidFill>
              </a:rPr>
              <a:t>Founding AI Engineer / Co-Founder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48472" y="2386584"/>
            <a:ext cx="2880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High-Leverage Impact Scope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348472" y="2715768"/>
            <a:ext cx="288036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439912" y="2752344"/>
            <a:ext cx="26974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💰 $24K MRR FOUNDER PLAYBOOK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48472" y="3172968"/>
            <a:ext cx="2880360" cy="3044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Full Vertical Ownership:</a:t>
            </a:r>
            <a:r>
              <a:rPr sz="1100">
                <a:solidFill>
                  <a:srgbClr val="CBD5E1"/>
                </a:solidFill>
              </a:rPr>
              <a:t> Drive technical execution from initial architecture to revenue-generating scale.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Founder Playbook:</a:t>
            </a:r>
            <a:r>
              <a:rPr sz="1100">
                <a:solidFill>
                  <a:srgbClr val="CBD5E1"/>
                </a:solidFill>
              </a:rPr>
              <a:t> Leverage battle-tested lessons from KoomAI ($24K MRR pilot, WebRTC, Next.js).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Team Building:</a:t>
            </a:r>
            <a:r>
              <a:rPr sz="1100">
                <a:solidFill>
                  <a:srgbClr val="CBD5E1"/>
                </a:solidFill>
              </a:rPr>
              <a:t> Rapidly hire, mentor, and cultivate a high-velocity, world-class engineering team.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Product Velocity:</a:t>
            </a:r>
            <a:r>
              <a:rPr sz="1100">
                <a:solidFill>
                  <a:srgbClr val="CBD5E1"/>
                </a:solidFill>
              </a:rPr>
              <a:t> Ship mission-critical features with relentless speed and architectural perfection.</a:t>
            </a:r>
          </a:p>
        </p:txBody>
      </p:sp>
    </p:spTree>
  </p:cSld>
  <p:clrMapOvr>
    <a:masterClrMapping/>
  </p:clrMapOvr>
  <p:transition spd="fast">
    <p:fade/>
  </p:transition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A1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731520" y="347472"/>
            <a:ext cx="1922068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50" b="1">
                <a:solidFill>
                  <a:srgbClr val="00E5FF"/>
                </a:solidFill>
              </a:rPr>
              <a:t>● ACTIONABLE PLAYBOOK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49840" y="347472"/>
            <a:ext cx="131033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1">
                <a:solidFill>
                  <a:srgbClr val="CBD5E1"/>
                </a:solidFill>
              </a:rPr>
              <a:t>14 / 16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76656"/>
            <a:ext cx="10728655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400" b="1">
                <a:solidFill>
                  <a:srgbClr val="FFFFFF"/>
                </a:solidFill>
              </a:rPr>
              <a:t>90-Day Execution Roadmap: From Day 0 Audit to Production Scale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298448"/>
            <a:ext cx="2377440" cy="36576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3108960" y="1298448"/>
            <a:ext cx="8351215" cy="18288"/>
          </a:xfrm>
          <a:prstGeom prst="rect">
            <a:avLst/>
          </a:prstGeom>
          <a:solidFill>
            <a:srgbClr val="2433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1508760"/>
            <a:ext cx="3337560" cy="4846320"/>
          </a:xfrm>
          <a:prstGeom prst="rect">
            <a:avLst/>
          </a:prstGeom>
          <a:solidFill>
            <a:srgbClr val="0E1628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1508760"/>
            <a:ext cx="3337560" cy="73152"/>
          </a:xfrm>
          <a:prstGeom prst="rect">
            <a:avLst/>
          </a:prstGeom>
          <a:solidFill>
            <a:srgbClr val="00E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60120" y="1673351"/>
            <a:ext cx="1099108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00E5FF"/>
                </a:solidFill>
              </a:rPr>
              <a:t>📅 DAYS 1–30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020824"/>
            <a:ext cx="2880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00E5FF"/>
                </a:solidFill>
              </a:rPr>
              <a:t>Phase 1 · Days 1–30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386584"/>
            <a:ext cx="2880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Deep System Audit &amp; Immediate Cost Wins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0120" y="2715768"/>
            <a:ext cx="288036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00E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2752344"/>
            <a:ext cx="26974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💰 IMMEDIATE 30-40% TOKEN BILL REDUCTION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3172968"/>
            <a:ext cx="2880360" cy="3044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Zero-Trust Security Audit:</a:t>
            </a:r>
            <a:r>
              <a:rPr sz="1100">
                <a:solidFill>
                  <a:srgbClr val="CBD5E1"/>
                </a:solidFill>
              </a:rPr>
              <a:t> Comprehensive prompt injection scan (OWASP LLM Top 10 via PyRIT).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Compute Spend Profiling:</a:t>
            </a:r>
            <a:r>
              <a:rPr sz="1100">
                <a:solidFill>
                  <a:srgbClr val="CBD5E1"/>
                </a:solidFill>
              </a:rPr>
              <a:t> Profile GPU clusters and eliminate redundant model invocations.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Semantic Caching Rollout:</a:t>
            </a:r>
            <a:r>
              <a:rPr sz="1100">
                <a:solidFill>
                  <a:srgbClr val="CBD5E1"/>
                </a:solidFill>
              </a:rPr>
              <a:t> Deploy Portkey semantic caching (&lt;50ms) to slash token bills by 30-40%.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00E5FF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Executive Baseline Report:</a:t>
            </a:r>
            <a:r>
              <a:rPr sz="1100">
                <a:solidFill>
                  <a:srgbClr val="CBD5E1"/>
                </a:solidFill>
              </a:rPr>
              <a:t> Deliver quantified benchmark scorecard to leadership with clear ROI targets.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25696" y="1508760"/>
            <a:ext cx="3337560" cy="4846320"/>
          </a:xfrm>
          <a:prstGeom prst="rect">
            <a:avLst/>
          </a:prstGeom>
          <a:solidFill>
            <a:srgbClr val="0E1628"/>
          </a:solidFill>
          <a:ln w="1524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425696" y="1508760"/>
            <a:ext cx="3337560" cy="73152"/>
          </a:xfrm>
          <a:prstGeom prst="rect">
            <a:avLst/>
          </a:prstGeom>
          <a:solidFill>
            <a:srgbClr val="10F0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4654296" y="1673351"/>
            <a:ext cx="1174089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10F098"/>
                </a:solidFill>
              </a:rPr>
              <a:t>📅 DAYS 31–60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54296" y="2020824"/>
            <a:ext cx="2880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10F098"/>
                </a:solidFill>
              </a:rPr>
              <a:t>Phase 2 · Days 31–60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54296" y="2386584"/>
            <a:ext cx="2880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Agent Mesh &amp; Hybrid RAG Core Engine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654296" y="2715768"/>
            <a:ext cx="288036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10F0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745736" y="2752344"/>
            <a:ext cx="26974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⚡ SUB-35MS P95 RETRIEVAL DEPLOYED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54296" y="3172968"/>
            <a:ext cx="2880360" cy="3044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Stateful Multi-Agent Mesh:</a:t>
            </a:r>
            <a:r>
              <a:rPr sz="1100">
                <a:solidFill>
                  <a:srgbClr val="CBD5E1"/>
                </a:solidFill>
              </a:rPr>
              <a:t> Architect LangGraph cyclic supervisor with fault-tolerant rollback gates.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Two-Stage Hybrid RAG:</a:t>
            </a:r>
            <a:r>
              <a:rPr sz="1100">
                <a:solidFill>
                  <a:srgbClr val="CBD5E1"/>
                </a:solidFill>
              </a:rPr>
              <a:t> Deploy dense HNSW + sparse BM25 + local ONNX FlashRank cross-encoder.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Standardized MCP Tooling:</a:t>
            </a:r>
            <a:r>
              <a:rPr sz="1100">
                <a:solidFill>
                  <a:srgbClr val="CBD5E1"/>
                </a:solidFill>
              </a:rPr>
              <a:t> Standardize enterprise tool calling via FastMCP with human-in-the-loop gates.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10F098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Evaluation Flywheel:</a:t>
            </a:r>
            <a:r>
              <a:rPr sz="1100">
                <a:solidFill>
                  <a:srgbClr val="CBD5E1"/>
                </a:solidFill>
              </a:rPr>
              <a:t> Automate continuous RAGAS evaluations, G-Eval CoT, and Logfire telemetry.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119872" y="1508760"/>
            <a:ext cx="3337560" cy="4846320"/>
          </a:xfrm>
          <a:prstGeom prst="rect">
            <a:avLst/>
          </a:prstGeom>
          <a:solidFill>
            <a:srgbClr val="0E1628"/>
          </a:solidFill>
          <a:ln w="1524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119872" y="1508760"/>
            <a:ext cx="3337560" cy="73152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348472" y="1673351"/>
            <a:ext cx="1174089" cy="292608"/>
          </a:xfrm>
          <a:prstGeom prst="roundRect">
            <a:avLst/>
          </a:prstGeom>
          <a:solidFill>
            <a:srgbClr val="15223C"/>
          </a:solidFill>
          <a:ln w="1524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900" b="1">
                <a:solidFill>
                  <a:srgbClr val="FBBF24"/>
                </a:solidFill>
              </a:rPr>
              <a:t>📅 DAYS 61–90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8472" y="2020824"/>
            <a:ext cx="288036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50" b="1">
                <a:solidFill>
                  <a:srgbClr val="FBBF24"/>
                </a:solidFill>
              </a:rPr>
              <a:t>Phase 3 · Days 61–90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48472" y="2386584"/>
            <a:ext cx="2880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50" b="1">
                <a:solidFill>
                  <a:srgbClr val="F1F5F9"/>
                </a:solidFill>
              </a:rPr>
              <a:t>Continuous MLOps &amp; Multi-Cloud Scale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348472" y="2715768"/>
            <a:ext cx="2880360" cy="365760"/>
          </a:xfrm>
          <a:prstGeom prst="rect">
            <a:avLst/>
          </a:prstGeom>
          <a:solidFill>
            <a:srgbClr val="15223C"/>
          </a:solidFill>
          <a:ln w="1270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439912" y="2752344"/>
            <a:ext cx="269748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solidFill>
                  <a:srgbClr val="FFFFFF"/>
                </a:solidFill>
              </a:rPr>
              <a:t>💎 PRODUCTION MULTI-CLOUD AUTOSCALING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48472" y="3172968"/>
            <a:ext cx="2880360" cy="30449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vLLM Multi-LoRA Flywheel:</a:t>
            </a:r>
            <a:r>
              <a:rPr sz="1100">
                <a:solidFill>
                  <a:srgbClr val="CBD5E1"/>
                </a:solidFill>
              </a:rPr>
              <a:t> Operationalize dynamic adapter multiplexing &amp; continuous RSLoRA fine-tuning.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Multi-Cloud GitOps:</a:t>
            </a:r>
            <a:r>
              <a:rPr sz="1100">
                <a:solidFill>
                  <a:srgbClr val="CBD5E1"/>
                </a:solidFill>
              </a:rPr>
              <a:t> Configure ArgoCD + KEDA autoscaling across AWS EKS, Google GKE, and Azure AKS.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Enterprise Data Privacy:</a:t>
            </a:r>
            <a:r>
              <a:rPr sz="1100">
                <a:solidFill>
                  <a:srgbClr val="CBD5E1"/>
                </a:solidFill>
              </a:rPr>
              <a:t> Enforce automated Presidio PII anonymization and NeMo Guardrails in production.</a:t>
            </a:r>
          </a:p>
          <a:p>
            <a:pPr>
              <a:spcBef>
                <a:spcPts val="500"/>
              </a:spcBef>
            </a:pPr>
            <a:r>
              <a:rPr b="1" sz="1150">
                <a:solidFill>
                  <a:srgbClr val="FBBF24"/>
                </a:solidFill>
              </a:rPr>
              <a:t>▸ </a:t>
            </a:r>
            <a:r>
              <a:rPr b="1" sz="1200">
                <a:solidFill>
                  <a:srgbClr val="FFFFFF"/>
                </a:solidFill>
              </a:rPr>
              <a:t>Compliance Codification:</a:t>
            </a:r>
            <a:r>
              <a:rPr sz="1100">
                <a:solidFill>
                  <a:srgbClr val="CBD5E1"/>
                </a:solidFill>
              </a:rPr>
              <a:t> Certify ISO 27001, SOC 2, and NIST AI RMF compliance with automated audit trails.</a:t>
            </a:r>
          </a:p>
        </p:txBody>
      </p:sp>
    </p:spTree>
  </p:cSld>
  <p:clrMapOvr>
    <a:masterClrMapping/>
  </p:clrMapOvr>
  <p:transition spd="fast">
    <p:fade/>
  </p:transition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60A1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Thumbnail_Thank_You_Clos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